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4306" r:id="rId1"/>
    <p:sldMasterId id="2147484337" r:id="rId2"/>
  </p:sldMasterIdLst>
  <p:notesMasterIdLst>
    <p:notesMasterId r:id="rId45"/>
  </p:notesMasterIdLst>
  <p:sldIdLst>
    <p:sldId id="664" r:id="rId3"/>
    <p:sldId id="881" r:id="rId4"/>
    <p:sldId id="606" r:id="rId5"/>
    <p:sldId id="666" r:id="rId6"/>
    <p:sldId id="653" r:id="rId7"/>
    <p:sldId id="677" r:id="rId8"/>
    <p:sldId id="667" r:id="rId9"/>
    <p:sldId id="815" r:id="rId10"/>
    <p:sldId id="816" r:id="rId11"/>
    <p:sldId id="817" r:id="rId12"/>
    <p:sldId id="655" r:id="rId13"/>
    <p:sldId id="883" r:id="rId14"/>
    <p:sldId id="850" r:id="rId15"/>
    <p:sldId id="818" r:id="rId16"/>
    <p:sldId id="825" r:id="rId17"/>
    <p:sldId id="827" r:id="rId18"/>
    <p:sldId id="830" r:id="rId19"/>
    <p:sldId id="831" r:id="rId20"/>
    <p:sldId id="832" r:id="rId21"/>
    <p:sldId id="668" r:id="rId22"/>
    <p:sldId id="835" r:id="rId23"/>
    <p:sldId id="839" r:id="rId24"/>
    <p:sldId id="867" r:id="rId25"/>
    <p:sldId id="844" r:id="rId26"/>
    <p:sldId id="853" r:id="rId27"/>
    <p:sldId id="845" r:id="rId28"/>
    <p:sldId id="843" r:id="rId29"/>
    <p:sldId id="847" r:id="rId30"/>
    <p:sldId id="868" r:id="rId31"/>
    <p:sldId id="849" r:id="rId32"/>
    <p:sldId id="862" r:id="rId33"/>
    <p:sldId id="863" r:id="rId34"/>
    <p:sldId id="865" r:id="rId35"/>
    <p:sldId id="869" r:id="rId36"/>
    <p:sldId id="870" r:id="rId37"/>
    <p:sldId id="872" r:id="rId38"/>
    <p:sldId id="873" r:id="rId39"/>
    <p:sldId id="875" r:id="rId40"/>
    <p:sldId id="878" r:id="rId41"/>
    <p:sldId id="879" r:id="rId42"/>
    <p:sldId id="882" r:id="rId43"/>
    <p:sldId id="80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B2500"/>
    <a:srgbClr val="2944A6"/>
    <a:srgbClr val="0217BA"/>
    <a:srgbClr val="2D7100"/>
    <a:srgbClr val="027F01"/>
    <a:srgbClr val="23398E"/>
    <a:srgbClr val="FEDA66"/>
    <a:srgbClr val="FFC9CB"/>
    <a:srgbClr val="FFE0E1"/>
    <a:srgbClr val="E7A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50"/>
    <p:restoredTop sz="95599" autoAdjust="0"/>
  </p:normalViewPr>
  <p:slideViewPr>
    <p:cSldViewPr snapToGrid="0" snapToObjects="1">
      <p:cViewPr varScale="1">
        <p:scale>
          <a:sx n="100" d="100"/>
          <a:sy n="100" d="100"/>
        </p:scale>
        <p:origin x="176" y="360"/>
      </p:cViewPr>
      <p:guideLst>
        <p:guide orient="horz" pos="2088"/>
        <p:guide pos="5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395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2C0CD-F820-DA48-9DA0-FF9680A802A2}" type="datetimeFigureOut">
              <a:rPr lang="en-US" smtClean="0"/>
              <a:t>6/20/25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92E39-323C-C146-941C-E995CEA7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3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25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3FCE8-46FC-0F14-D673-71BDCC71A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012673-4204-A7FE-E636-6083246E1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F08838-F3B5-E447-FBAA-8A90CD02A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7BF1D-2E77-7241-794F-36E04F116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30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9C47A-D2E9-B41F-1B6A-69D109EC4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6AB47E-84F7-BB65-FDA3-A8A03BF96E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F0516D-6547-2BBC-6154-B6C368A4B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96AB-007A-4066-B08F-F1DE665761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17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32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92E39-323C-C146-941C-E995CEA70A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346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92E39-323C-C146-941C-E995CEA70A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030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92E39-323C-C146-941C-E995CEA70A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157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941C3-F95A-4684-3F92-0694C76CB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CE0C7C-FD8C-EED1-CFE3-A107AA919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E0F67F-E739-E7D4-0943-97143F139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7396A-873D-09D7-C9F6-B677E0D4E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31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96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CEDFA-EEFA-6F07-57E9-5B13CCEBC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31A57A-A4F2-1546-0B04-FACB72F0E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0E5833-26F5-7D6E-9889-BA7ADC065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F3AB7-98C7-BE18-B030-4B58A38AA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5D484-BA0F-87FD-772E-5A8DDB866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15B3B6-46BA-8436-8C03-AFB3CD39C2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6A225F-832D-F0D8-CC71-294982DA1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63D16-7EFC-A4C8-13FF-6EDDDDB2E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74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54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59A00-11A2-CD81-D976-B72685D77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471A5F-0D30-08AF-079E-10F5EE7C61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952CEE-0A68-DF41-C344-918F6CDE2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21C12-27D2-E520-5750-20DE8C6293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47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2DA15-CAFC-FDC0-195D-0E23F3E0E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D0E4E5-250F-C957-74CB-4DFD71282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E09F05-E87F-4371-6EBA-30124EDCB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A2B3C-C9C9-6197-3A3E-3552B78F8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63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9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3B66F-679A-C751-9B98-FA6067EA1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DA6017-B7F3-67E6-3BCB-42AC0BF5D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09FAEC-5BD7-82EE-9BDF-8F65D1028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626BF-C723-24BE-B883-08E311544C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96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4D123-A0AA-11CE-4100-F25EE6DB7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4ACAA4-C2DE-5FC0-7A5D-ED73326A4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075CF1-5387-CBAA-51FC-1CD10E1D6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9DF4-7281-6F1A-7BA0-36AAC4D03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04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26246-DB30-0312-2442-CC5A30F2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F47EE-7BE9-0688-ABF6-54ACC2241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29B06-FAF6-71D6-3312-DD78FF276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3823F-6A6C-4556-8C62-F67F9607AE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609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81A50-606B-9414-3913-A1485C05E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2873D-B6FD-E42A-031F-8E0D75602F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4335FC-0A0F-C8F4-9964-C63726845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DE685-C82A-36CB-0372-4AD22B9B6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007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8328B-9619-2A17-59AE-037A21D4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418CF2-90F2-F632-D588-1357AF8CFE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AEEAEE-6C77-223D-5081-F79BBD25C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47031-EB98-8896-D7E0-928608744D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With DRAM Scaling for increased capacity, DRAM cells are so close that activity on cells in one DRAM row causes charge leakage from cells in neighboring rows.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Rowhammer attacks exploit this phenomenon by accessing a DRAM row rapidly in a short window of time, that ends up causing bit-flips in neighboring rows. Essentially, this allows an adversarial software to flip bits in memory without accessing them.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Adversarial software can gain kernel-level privileges, by tampering the page-tables [</a:t>
            </a:r>
            <a:r>
              <a:rPr lang="en-US" dirty="0" err="1"/>
              <a:t>Orig</a:t>
            </a:r>
            <a:r>
              <a:rPr lang="en-US" dirty="0"/>
              <a:t>], or sensitive binaries like the </a:t>
            </a:r>
            <a:r>
              <a:rPr lang="en-US" dirty="0" err="1"/>
              <a:t>sudo</a:t>
            </a:r>
            <a:r>
              <a:rPr lang="en-US" dirty="0"/>
              <a:t> binary [Another-Flip], and even infer data in neighboring rows based on whether they flip or not [</a:t>
            </a:r>
            <a:r>
              <a:rPr lang="en-US" dirty="0" err="1"/>
              <a:t>RamBleed</a:t>
            </a:r>
            <a:r>
              <a:rPr lang="en-US" dirty="0"/>
              <a:t>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419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B3A81-4C7D-85D3-3567-AADF762AA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6B4096-C0DB-2EEB-9BBB-4DBB17814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4752D8-0BC7-48E1-57BA-93A2C4329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51E0A-A936-1DDB-A9DA-80DB465B6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90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36705-8061-F8A3-F45E-AE20B5D96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8BA7FB-BA4B-24B3-E057-B9ED5CB0B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34A1CF-8921-77F7-1152-B1D5AD04F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D153B-BA2B-05DD-8A40-D16D14C8C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877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F0C4F-FC23-2937-913F-531DDE3F4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C09F8D-F649-A8EA-F846-FF276208D7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7A978B-EF1A-EEA6-E898-EEEEFD33B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C44F2-2451-7772-C848-A16B5DB4B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699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D677C-3B2B-D7C8-2610-1F5044930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2463C-1119-FBA8-272E-2BFA717E13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771714-98F6-DB28-D2E1-A527AFA8A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A86CE-6B17-F2C1-1852-048605764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950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B751D-2DE0-2C61-9668-DF9540D73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DE7324-0F7E-0CFC-CA61-902C4B34C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30AED6-2CD3-53C1-BC88-B5D0C4026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05ED4-5532-1351-7C18-F4E5835B8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114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1EE57-977B-DA03-8998-68AC2BFE2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0D0F60-46A4-9D81-CB18-94DD9C2E20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305EA5-21AD-0378-68BE-F1F3A037C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DFFE0-B01D-310A-E4BD-2E12D225C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788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92E39-323C-C146-941C-E995CEA70A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30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With DRAM Scaling for increased capacity, DRAM cells are so close that activity on cells in one DRAM row causes charge leakage from cells in neighboring rows.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Rowhammer attacks exploit this phenomenon by accessing a DRAM row rapidly in a short window of time, that ends up causing bit-flips in neighboring rows. Essentially, this allows an adversarial software to flip bits in memory without accessing them.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Adversarial software can gain kernel-level privileges, by tampering the page-tables [</a:t>
            </a:r>
            <a:r>
              <a:rPr lang="en-US" dirty="0" err="1"/>
              <a:t>Orig</a:t>
            </a:r>
            <a:r>
              <a:rPr lang="en-US" dirty="0"/>
              <a:t>], or sensitive binaries like the </a:t>
            </a:r>
            <a:r>
              <a:rPr lang="en-US" dirty="0" err="1"/>
              <a:t>sudo</a:t>
            </a:r>
            <a:r>
              <a:rPr lang="en-US" dirty="0"/>
              <a:t> binary [Another-Flip], and even infer data in neighboring rows based on whether they flip or not [</a:t>
            </a:r>
            <a:r>
              <a:rPr lang="en-US" dirty="0" err="1"/>
              <a:t>RamBleed</a:t>
            </a:r>
            <a:r>
              <a:rPr lang="en-US" dirty="0"/>
              <a:t>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5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With DRAM Scaling for increased capacity, DRAM cells are so close that activity on cells in one DRAM row causes charge leakage from cells in neighboring rows.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Rowhammer attacks exploit this phenomenon by accessing a DRAM row rapidly in a short window of time, that ends up causing bit-flips in neighboring rows. Essentially, this allows an adversarial software to flip bits in memory without accessing them.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Adversarial software can gain kernel-level privileges, by tampering the page-tables [</a:t>
            </a:r>
            <a:r>
              <a:rPr lang="en-US" dirty="0" err="1"/>
              <a:t>Orig</a:t>
            </a:r>
            <a:r>
              <a:rPr lang="en-US" dirty="0"/>
              <a:t>], or sensitive binaries like the </a:t>
            </a:r>
            <a:r>
              <a:rPr lang="en-US" dirty="0" err="1"/>
              <a:t>sudo</a:t>
            </a:r>
            <a:r>
              <a:rPr lang="en-US" dirty="0"/>
              <a:t> binary [Another-Flip], and even infer data in neighboring rows based on whether they flip or not [</a:t>
            </a:r>
            <a:r>
              <a:rPr lang="en-US" dirty="0" err="1"/>
              <a:t>RamBleed</a:t>
            </a:r>
            <a:r>
              <a:rPr lang="en-US" dirty="0"/>
              <a:t>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33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With DRAM Scaling for increased capacity, DRAM cells are so close that activity on cells in one DRAM row causes charge leakage from cells in neighboring rows.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Rowhammer attacks exploit this phenomenon by accessing a DRAM row rapidly in a short window of time, that ends up causing bit-flips in neighboring rows. Essentially, this allows an adversarial software to flip bits in memory without accessing them.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Adversarial software can gain kernel-level privileges, by tampering the page-tables [</a:t>
            </a:r>
            <a:r>
              <a:rPr lang="en-US" dirty="0" err="1"/>
              <a:t>Orig</a:t>
            </a:r>
            <a:r>
              <a:rPr lang="en-US" dirty="0"/>
              <a:t>], or sensitive binaries like the </a:t>
            </a:r>
            <a:r>
              <a:rPr lang="en-US" dirty="0" err="1"/>
              <a:t>sudo</a:t>
            </a:r>
            <a:r>
              <a:rPr lang="en-US" dirty="0"/>
              <a:t> binary [Another-Flip], and even infer data in neighboring rows based on whether they flip or not [</a:t>
            </a:r>
            <a:r>
              <a:rPr lang="en-US" dirty="0" err="1"/>
              <a:t>RamBleed</a:t>
            </a:r>
            <a:r>
              <a:rPr lang="en-US" dirty="0"/>
              <a:t>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20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67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81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6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662177"/>
          </a:xfrm>
          <a:prstGeom prst="rect">
            <a:avLst/>
          </a:prstGeom>
          <a:solidFill>
            <a:srgbClr val="355BB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817226"/>
          </a:xfrm>
          <a:ln>
            <a:noFill/>
          </a:ln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8952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7065C7-4A24-D642-9F9E-1F3494B1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0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384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D03F-58A3-CB0B-2983-C9F873337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4C362-98A7-E809-0411-4C393E68B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68F5D-32CC-A9B3-88C4-0EE8DD1E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84E-4150-E34A-8C5F-99D8543C8537}" type="datetimeFigureOut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8E8FE-9E12-B35B-29E4-2F0F954E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344E0-AD79-1E95-0F56-493FB947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1CCA-9BCF-9741-95E3-B2D1475E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1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8889-AFC6-B056-FCAA-F343E4D57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3416-D881-53B2-FDAC-283740935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E3D68-0A99-9B70-107E-36C4C452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84E-4150-E34A-8C5F-99D8543C8537}" type="datetimeFigureOut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C0B38-5CD7-28C7-419C-C874F103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25193-DB2A-478B-847A-F223014E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1CCA-9BCF-9741-95E3-B2D1475E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44A1-B57C-6980-CC83-8E856676E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8EE73-460B-8E65-BC39-2BBF64A83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DCE6D-FC92-4327-F0C1-1E42959A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84E-4150-E34A-8C5F-99D8543C8537}" type="datetimeFigureOut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43E76-2936-6FB9-2200-F131FB98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68C22-62ED-13D6-A044-6F4DB921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1CCA-9BCF-9741-95E3-B2D1475E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51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838D-800F-0491-92AF-C9D4FDA0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C1F7-9640-7D81-48F0-80382AC56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3E30D-5666-4D1D-CAD7-2693F88F6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000F5-67F2-6DF3-7D63-18E725A9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84E-4150-E34A-8C5F-99D8543C8537}" type="datetimeFigureOut">
              <a:rPr lang="en-US" smtClean="0"/>
              <a:t>6/20/25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FC112-6C73-7D0A-E56F-B1D6EF0B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FA127-9E98-142A-B86F-FAE78A86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1CCA-9BCF-9741-95E3-B2D1475E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0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4AA8A-3862-E25E-4786-B5F96B10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5F124-FED9-25E7-FAA9-B48177B6F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17C00-9B7B-7240-CA96-1B0855B1B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29DF34-65BC-10DC-32BE-E6D8E96AF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D0248-A06C-9947-EF5A-780BE2816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86D88-D23A-60C6-0C4B-6940568C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84E-4150-E34A-8C5F-99D8543C8537}" type="datetimeFigureOut">
              <a:rPr lang="en-US" smtClean="0"/>
              <a:t>6/20/25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A989AD-C011-CD05-6EB1-6FB8D07C5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5B9CCC-466C-7EB4-6B3F-1C862FC8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1CCA-9BCF-9741-95E3-B2D1475E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7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5B43-E1E2-B143-B141-B6A5667A6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6025D-0172-BA63-979F-D8E899E5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84E-4150-E34A-8C5F-99D8543C8537}" type="datetimeFigureOut">
              <a:rPr lang="en-US" smtClean="0"/>
              <a:t>6/20/25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4F574-31DE-2BBD-5F6C-B552F30F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CE924-027E-1438-92A5-2F05C730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1CCA-9BCF-9741-95E3-B2D1475E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38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D9C0E9-86F5-C1BA-CDE8-DF73D4DF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84E-4150-E34A-8C5F-99D8543C8537}" type="datetimeFigureOut">
              <a:rPr lang="en-US" smtClean="0"/>
              <a:t>6/20/25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F699A-B753-6053-F2C8-A4F5FAD4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B3534-A19B-8A1B-3F5A-85D1E0AB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1CCA-9BCF-9741-95E3-B2D1475E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7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C25FC-832B-3612-756F-4CA5A537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C5371-8AEF-543D-205A-DAA55C8D8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4BA1D-C37F-4260-8FEE-BC2543A38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FF474-1D49-03DA-47CA-E97C77B9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84E-4150-E34A-8C5F-99D8543C8537}" type="datetimeFigureOut">
              <a:rPr lang="en-US" smtClean="0"/>
              <a:t>6/20/25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2046B-0DBE-0569-61A8-068F4708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87178-B160-EEB5-A93D-D62F4904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1CCA-9BCF-9741-95E3-B2D1475E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4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814"/>
            <a:ext cx="10515600" cy="711321"/>
          </a:xfrm>
          <a:ln>
            <a:noFill/>
          </a:ln>
        </p:spPr>
        <p:txBody>
          <a:bodyPr>
            <a:normAutofit/>
          </a:bodyPr>
          <a:lstStyle>
            <a:lvl1pPr algn="ctr">
              <a:defRPr sz="4400" b="1" i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444"/>
            <a:ext cx="10515600" cy="4677519"/>
          </a:xfrm>
        </p:spPr>
        <p:txBody>
          <a:bodyPr>
            <a:normAutofit/>
          </a:bodyPr>
          <a:lstStyle>
            <a:lvl1pPr>
              <a:defRPr sz="36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2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28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2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7065C7-4A24-D642-9F9E-1F3494B16E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4C7458-53A1-914C-A73E-60B2F931F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91913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537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347D-73A8-93C8-AC68-D1CE1017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A8E9F-6E6A-0170-16DB-83B5A70D7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6AFAD-7307-E061-1B41-C83648B84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F8B76-F479-0148-81AD-16328B8C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84E-4150-E34A-8C5F-99D8543C8537}" type="datetimeFigureOut">
              <a:rPr lang="en-US" smtClean="0"/>
              <a:t>6/20/25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21CE9-4E4F-F4E6-E22B-E5210776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1AC82-7B4F-4885-5FFD-2DBA5181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1CCA-9BCF-9741-95E3-B2D1475E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25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ED34-9D84-04B1-9B93-F5B95971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1DA38-298B-9167-CD9D-9D0935C79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1991C-BDEC-3A6E-8E7B-E7EBB7C1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84E-4150-E34A-8C5F-99D8543C8537}" type="datetimeFigureOut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6AAFC-F9EE-EED6-4594-85CE52A5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E73D-A5DD-6581-8F5B-2991AE2B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1CCA-9BCF-9741-95E3-B2D1475E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11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8183B3-0FB1-5983-89C5-B0607488F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D0F7B2-D2F2-3E50-B6F8-73C24E100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2A66F-0B66-1FFB-062F-BEF3C0C1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584E-4150-E34A-8C5F-99D8543C8537}" type="datetimeFigureOut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8A299-3DFB-3CE5-C6DE-5297754D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76113-D94D-BE46-2963-6B8D2121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1CCA-9BCF-9741-95E3-B2D1475E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1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05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6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96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91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58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6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8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201BD2-FCCC-E727-7BB5-8F0CC479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49D26-E9D6-11AE-968E-0A93B22AF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7E8BB-C0A3-C7DF-486C-302DDEF7D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1584E-4150-E34A-8C5F-99D8543C8537}" type="datetimeFigureOut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77E02-1860-66CE-C4C0-4D08D8A9A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948A6-9412-6664-B4E7-A1204BA23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F1CCA-9BCF-9741-95E3-B2D1475E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4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8" descr="acceptable logo color combinations">
            <a:extLst>
              <a:ext uri="{FF2B5EF4-FFF2-40B4-BE49-F238E27FC236}">
                <a16:creationId xmlns:a16="http://schemas.microsoft.com/office/drawing/2014/main" id="{5426D6AD-5DBE-3A43-97F2-280C9D89A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68720" r="51384" b="6291"/>
          <a:stretch/>
        </p:blipFill>
        <p:spPr bwMode="auto">
          <a:xfrm>
            <a:off x="4655514" y="4121024"/>
            <a:ext cx="2586243" cy="84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E3E97E-99B3-B34E-A3CF-3916FBCBBFF3}"/>
              </a:ext>
            </a:extLst>
          </p:cNvPr>
          <p:cNvSpPr txBox="1"/>
          <p:nvPr/>
        </p:nvSpPr>
        <p:spPr>
          <a:xfrm>
            <a:off x="2413210" y="2862428"/>
            <a:ext cx="7362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Moinuddin Qureshi</a:t>
            </a:r>
            <a:br>
              <a:rPr lang="en-US" sz="24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(moin@gatech.edu)</a:t>
            </a:r>
          </a:p>
          <a:p>
            <a:pPr algn="ctr"/>
            <a:endParaRPr lang="en-US" sz="2400" b="1" baseline="30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0680E5-1AC5-4348-83F2-B5A8F5322449}"/>
              </a:ext>
            </a:extLst>
          </p:cNvPr>
          <p:cNvSpPr txBox="1"/>
          <p:nvPr/>
        </p:nvSpPr>
        <p:spPr>
          <a:xfrm>
            <a:off x="653937" y="1008286"/>
            <a:ext cx="108810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B2500"/>
                </a:solidFill>
                <a:effectLst/>
                <a:latin typeface="Helvetica" pitchFamily="2" charset="0"/>
                <a:ea typeface="Aptos" panose="020B0004020202020204" pitchFamily="34" charset="0"/>
              </a:rPr>
              <a:t>Moving the Needle in Rowhamme</a:t>
            </a:r>
            <a:r>
              <a:rPr lang="en-US" sz="4400" b="1" dirty="0">
                <a:solidFill>
                  <a:srgbClr val="8B2500"/>
                </a:solidFill>
                <a:latin typeface="Helvetica" pitchFamily="2" charset="0"/>
                <a:ea typeface="Aptos" panose="020B0004020202020204" pitchFamily="34" charset="0"/>
              </a:rPr>
              <a:t>r Defense with</a:t>
            </a:r>
            <a:r>
              <a:rPr lang="en-US" sz="4400" b="1" dirty="0">
                <a:solidFill>
                  <a:srgbClr val="8B2500"/>
                </a:solidFill>
                <a:effectLst/>
                <a:latin typeface="Helvetica" pitchFamily="2" charset="0"/>
                <a:ea typeface="Aptos" panose="020B0004020202020204" pitchFamily="34" charset="0"/>
              </a:rPr>
              <a:t> a Minimalist Approach</a:t>
            </a:r>
            <a:r>
              <a:rPr lang="en-US" sz="4400" dirty="0">
                <a:solidFill>
                  <a:srgbClr val="8B2500"/>
                </a:solidFill>
                <a:effectLst/>
                <a:latin typeface="Helvetica" pitchFamily="2" charset="0"/>
              </a:rPr>
              <a:t> </a:t>
            </a:r>
            <a:endParaRPr lang="en-US" sz="4400" b="1" dirty="0">
              <a:solidFill>
                <a:srgbClr val="8B2500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13E21-066D-3784-825F-F89DC43B0B9C}"/>
              </a:ext>
            </a:extLst>
          </p:cNvPr>
          <p:cNvSpPr txBox="1"/>
          <p:nvPr/>
        </p:nvSpPr>
        <p:spPr>
          <a:xfrm>
            <a:off x="2413209" y="5572048"/>
            <a:ext cx="7362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Keynote, DRAMSec-2025</a:t>
            </a:r>
          </a:p>
          <a:p>
            <a:pPr algn="ctr"/>
            <a:endParaRPr lang="en-US" sz="2400" b="1" baseline="300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3" y="194437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What About the In-DRAM Tracker?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984D43-67C8-45C8-F569-C03A56BB80F4}"/>
              </a:ext>
            </a:extLst>
          </p:cNvPr>
          <p:cNvSpPr txBox="1"/>
          <p:nvPr/>
        </p:nvSpPr>
        <p:spPr>
          <a:xfrm>
            <a:off x="394996" y="5957095"/>
            <a:ext cx="10849637" cy="523220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B2500"/>
                </a:solidFill>
              </a:rPr>
              <a:t>Optimal trackers incur high SRAM overheads. Low-Cost Trackers Secure?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1AC70-D6B2-E596-66BA-405BE0760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08" y="2442949"/>
            <a:ext cx="1485158" cy="191308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F95EF04-5023-E424-E3BA-FE8A37BD3788}"/>
              </a:ext>
            </a:extLst>
          </p:cNvPr>
          <p:cNvGrpSpPr/>
          <p:nvPr/>
        </p:nvGrpSpPr>
        <p:grpSpPr>
          <a:xfrm>
            <a:off x="3332859" y="1179320"/>
            <a:ext cx="1748171" cy="3582710"/>
            <a:chOff x="3657600" y="1170774"/>
            <a:chExt cx="1748171" cy="35827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66BF01-4397-1858-462B-9587CD2AC738}"/>
                </a:ext>
              </a:extLst>
            </p:cNvPr>
            <p:cNvSpPr/>
            <p:nvPr/>
          </p:nvSpPr>
          <p:spPr>
            <a:xfrm>
              <a:off x="3811059" y="1627834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B9C94B-DEB5-C062-F7D6-4A28AAF9B130}"/>
                </a:ext>
              </a:extLst>
            </p:cNvPr>
            <p:cNvSpPr/>
            <p:nvPr/>
          </p:nvSpPr>
          <p:spPr>
            <a:xfrm>
              <a:off x="3813334" y="1752939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FD19A4-69FD-D031-D110-ADB596A68CD9}"/>
                </a:ext>
              </a:extLst>
            </p:cNvPr>
            <p:cNvSpPr/>
            <p:nvPr/>
          </p:nvSpPr>
          <p:spPr>
            <a:xfrm>
              <a:off x="3813334" y="1889416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1A7740-6BC8-062F-4256-607EC91E54EA}"/>
                </a:ext>
              </a:extLst>
            </p:cNvPr>
            <p:cNvSpPr/>
            <p:nvPr/>
          </p:nvSpPr>
          <p:spPr>
            <a:xfrm>
              <a:off x="3815609" y="2014521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A299C5-BE5D-3EEC-3984-27891FFFC004}"/>
                </a:ext>
              </a:extLst>
            </p:cNvPr>
            <p:cNvSpPr/>
            <p:nvPr/>
          </p:nvSpPr>
          <p:spPr>
            <a:xfrm>
              <a:off x="3809896" y="2150182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1BA0B7-868A-8BB1-B35F-643B539A5D35}"/>
                </a:ext>
              </a:extLst>
            </p:cNvPr>
            <p:cNvSpPr/>
            <p:nvPr/>
          </p:nvSpPr>
          <p:spPr>
            <a:xfrm>
              <a:off x="3812171" y="2275287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47684D-23F0-CA2C-06E3-D77AD7F346BF}"/>
                </a:ext>
              </a:extLst>
            </p:cNvPr>
            <p:cNvSpPr/>
            <p:nvPr/>
          </p:nvSpPr>
          <p:spPr>
            <a:xfrm>
              <a:off x="3812171" y="2411764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05ABD2-7F29-9472-0189-126A4C6409B7}"/>
                </a:ext>
              </a:extLst>
            </p:cNvPr>
            <p:cNvSpPr/>
            <p:nvPr/>
          </p:nvSpPr>
          <p:spPr>
            <a:xfrm>
              <a:off x="3814446" y="2536869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54C710-1A72-BCCF-3888-5771CA53D647}"/>
                </a:ext>
              </a:extLst>
            </p:cNvPr>
            <p:cNvSpPr/>
            <p:nvPr/>
          </p:nvSpPr>
          <p:spPr>
            <a:xfrm>
              <a:off x="3822693" y="2665550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1411A5-B375-F0F8-F3F0-E21CC5A4A059}"/>
                </a:ext>
              </a:extLst>
            </p:cNvPr>
            <p:cNvSpPr/>
            <p:nvPr/>
          </p:nvSpPr>
          <p:spPr>
            <a:xfrm>
              <a:off x="3824968" y="2790655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4DB26C-5A37-D9AE-409A-AB4ADFA78DD6}"/>
                </a:ext>
              </a:extLst>
            </p:cNvPr>
            <p:cNvSpPr/>
            <p:nvPr/>
          </p:nvSpPr>
          <p:spPr>
            <a:xfrm>
              <a:off x="3824968" y="2927132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9A87DA-110A-DB07-859C-6756D63554B3}"/>
                </a:ext>
              </a:extLst>
            </p:cNvPr>
            <p:cNvSpPr/>
            <p:nvPr/>
          </p:nvSpPr>
          <p:spPr>
            <a:xfrm>
              <a:off x="3827243" y="3052237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D5781B9-3940-6195-5CF3-10914718AF21}"/>
                </a:ext>
              </a:extLst>
            </p:cNvPr>
            <p:cNvSpPr/>
            <p:nvPr/>
          </p:nvSpPr>
          <p:spPr>
            <a:xfrm>
              <a:off x="3814549" y="3180918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27A6FD0-A9C5-F4A6-0803-4651E30D2DF0}"/>
                </a:ext>
              </a:extLst>
            </p:cNvPr>
            <p:cNvSpPr/>
            <p:nvPr/>
          </p:nvSpPr>
          <p:spPr>
            <a:xfrm>
              <a:off x="3816824" y="3306023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8F63D97-3BD6-1A98-846A-D64628F6D42A}"/>
                </a:ext>
              </a:extLst>
            </p:cNvPr>
            <p:cNvSpPr/>
            <p:nvPr/>
          </p:nvSpPr>
          <p:spPr>
            <a:xfrm>
              <a:off x="3816824" y="3442500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1B04B5-EAFD-242E-80DA-4E68C1C72888}"/>
                </a:ext>
              </a:extLst>
            </p:cNvPr>
            <p:cNvSpPr/>
            <p:nvPr/>
          </p:nvSpPr>
          <p:spPr>
            <a:xfrm>
              <a:off x="3819099" y="3567605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FB9E2E-AD8D-0B30-F1E1-7EE67AD43BF7}"/>
                </a:ext>
              </a:extLst>
            </p:cNvPr>
            <p:cNvSpPr/>
            <p:nvPr/>
          </p:nvSpPr>
          <p:spPr>
            <a:xfrm>
              <a:off x="3820366" y="3703266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CA43ADE-3A87-9EBE-A5CD-D50EB3BE3BDA}"/>
                </a:ext>
              </a:extLst>
            </p:cNvPr>
            <p:cNvSpPr/>
            <p:nvPr/>
          </p:nvSpPr>
          <p:spPr>
            <a:xfrm>
              <a:off x="3822641" y="3828371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82210B-8731-FB37-CC1A-54EA10B9527C}"/>
                </a:ext>
              </a:extLst>
            </p:cNvPr>
            <p:cNvSpPr/>
            <p:nvPr/>
          </p:nvSpPr>
          <p:spPr>
            <a:xfrm>
              <a:off x="3822641" y="3964848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333C3B7-DDAA-1B05-E9F2-05DCE2881560}"/>
                </a:ext>
              </a:extLst>
            </p:cNvPr>
            <p:cNvSpPr/>
            <p:nvPr/>
          </p:nvSpPr>
          <p:spPr>
            <a:xfrm>
              <a:off x="3824916" y="4089953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BD55409-C1F4-B362-7EFB-92BFE517A120}"/>
                </a:ext>
              </a:extLst>
            </p:cNvPr>
            <p:cNvSpPr/>
            <p:nvPr/>
          </p:nvSpPr>
          <p:spPr>
            <a:xfrm>
              <a:off x="3826183" y="4218634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16A6A3-27C6-068F-1D87-6FD3D07E6004}"/>
                </a:ext>
              </a:extLst>
            </p:cNvPr>
            <p:cNvSpPr/>
            <p:nvPr/>
          </p:nvSpPr>
          <p:spPr>
            <a:xfrm>
              <a:off x="3828458" y="4343739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E51A5E9-A2CD-EA99-3335-80AF187A87E5}"/>
                </a:ext>
              </a:extLst>
            </p:cNvPr>
            <p:cNvSpPr/>
            <p:nvPr/>
          </p:nvSpPr>
          <p:spPr>
            <a:xfrm>
              <a:off x="3828458" y="4480216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928F6D9-1B9A-89EE-2EA1-A5BF1E2AC622}"/>
                </a:ext>
              </a:extLst>
            </p:cNvPr>
            <p:cNvSpPr/>
            <p:nvPr/>
          </p:nvSpPr>
          <p:spPr>
            <a:xfrm>
              <a:off x="3830733" y="4605321"/>
              <a:ext cx="1351129" cy="1228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C45057-E5B4-0FAC-2720-3EE562B4ABF1}"/>
                </a:ext>
              </a:extLst>
            </p:cNvPr>
            <p:cNvSpPr/>
            <p:nvPr/>
          </p:nvSpPr>
          <p:spPr>
            <a:xfrm>
              <a:off x="3811163" y="1619396"/>
              <a:ext cx="1375091" cy="313408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12F22A7-FC89-6993-96BC-F6029D82AD7A}"/>
                </a:ext>
              </a:extLst>
            </p:cNvPr>
            <p:cNvSpPr txBox="1"/>
            <p:nvPr/>
          </p:nvSpPr>
          <p:spPr>
            <a:xfrm>
              <a:off x="3657600" y="1170774"/>
              <a:ext cx="1748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Optimal Trackers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F6D2F5F-01DD-7755-C874-EB818073F7EF}"/>
              </a:ext>
            </a:extLst>
          </p:cNvPr>
          <p:cNvSpPr txBox="1"/>
          <p:nvPr/>
        </p:nvSpPr>
        <p:spPr>
          <a:xfrm>
            <a:off x="3177612" y="4844042"/>
            <a:ext cx="20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ProTRR</a:t>
            </a:r>
            <a:r>
              <a:rPr lang="en-US" dirty="0"/>
              <a:t>, Mithril</a:t>
            </a:r>
          </a:p>
          <a:p>
            <a:pPr algn="ctr"/>
            <a:r>
              <a:rPr lang="en-US" dirty="0"/>
              <a:t>(100-1000s entries)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EFC60E-5820-C35B-22D6-AFBD1211ABDC}"/>
              </a:ext>
            </a:extLst>
          </p:cNvPr>
          <p:cNvGrpSpPr/>
          <p:nvPr/>
        </p:nvGrpSpPr>
        <p:grpSpPr>
          <a:xfrm>
            <a:off x="7339413" y="2442673"/>
            <a:ext cx="1812285" cy="1921765"/>
            <a:chOff x="7339413" y="2442673"/>
            <a:chExt cx="1812285" cy="192176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D57D6F7-5503-5691-0611-AFB505C7011E}"/>
                </a:ext>
              </a:extLst>
            </p:cNvPr>
            <p:cNvSpPr/>
            <p:nvPr/>
          </p:nvSpPr>
          <p:spPr>
            <a:xfrm>
              <a:off x="7595422" y="2865551"/>
              <a:ext cx="1351129" cy="12283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3A61236-80C4-8D7C-EE33-416E72B71DE8}"/>
                </a:ext>
              </a:extLst>
            </p:cNvPr>
            <p:cNvSpPr/>
            <p:nvPr/>
          </p:nvSpPr>
          <p:spPr>
            <a:xfrm>
              <a:off x="7602544" y="2992314"/>
              <a:ext cx="1351129" cy="12283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5F8B6EF-74B9-1867-477F-12BCADC24315}"/>
                </a:ext>
              </a:extLst>
            </p:cNvPr>
            <p:cNvSpPr/>
            <p:nvPr/>
          </p:nvSpPr>
          <p:spPr>
            <a:xfrm>
              <a:off x="7602543" y="3120500"/>
              <a:ext cx="1351129" cy="12283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B5073DB-240D-D794-001D-5C5A1A9DC8BA}"/>
                </a:ext>
              </a:extLst>
            </p:cNvPr>
            <p:cNvSpPr/>
            <p:nvPr/>
          </p:nvSpPr>
          <p:spPr>
            <a:xfrm>
              <a:off x="7609665" y="3255809"/>
              <a:ext cx="1351129" cy="12283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C5CA517-475E-C7E6-140A-FBAA72EE155B}"/>
                </a:ext>
              </a:extLst>
            </p:cNvPr>
            <p:cNvSpPr/>
            <p:nvPr/>
          </p:nvSpPr>
          <p:spPr>
            <a:xfrm>
              <a:off x="7595526" y="2865659"/>
              <a:ext cx="1375091" cy="501385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3C57701-1651-B22A-A209-1338A38F69E5}"/>
                </a:ext>
              </a:extLst>
            </p:cNvPr>
            <p:cNvSpPr txBox="1"/>
            <p:nvPr/>
          </p:nvSpPr>
          <p:spPr>
            <a:xfrm>
              <a:off x="7339413" y="2442673"/>
              <a:ext cx="1770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Low-Cost Tracker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45CEE78-CE97-2A5E-8346-6DBFC32F716A}"/>
                </a:ext>
              </a:extLst>
            </p:cNvPr>
            <p:cNvSpPr txBox="1"/>
            <p:nvPr/>
          </p:nvSpPr>
          <p:spPr>
            <a:xfrm>
              <a:off x="7413017" y="3441108"/>
              <a:ext cx="17386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4-20 entries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(TRR, DSAC, PAT)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2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0295C55B-FB4C-744C-BAB6-87A888EBA515}"/>
              </a:ext>
            </a:extLst>
          </p:cNvPr>
          <p:cNvGrpSpPr/>
          <p:nvPr/>
        </p:nvGrpSpPr>
        <p:grpSpPr>
          <a:xfrm>
            <a:off x="825300" y="1905360"/>
            <a:ext cx="3812265" cy="461665"/>
            <a:chOff x="139540" y="3660189"/>
            <a:chExt cx="3812265" cy="46166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9A9E8FC-A79D-BC48-AD40-6C70CFC5536D}"/>
                </a:ext>
              </a:extLst>
            </p:cNvPr>
            <p:cNvSpPr txBox="1"/>
            <p:nvPr/>
          </p:nvSpPr>
          <p:spPr>
            <a:xfrm>
              <a:off x="139540" y="3660189"/>
              <a:ext cx="3812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Track Aggressor Rows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7881CDC-D536-1C4D-8A58-832FE9569491}"/>
                </a:ext>
              </a:extLst>
            </p:cNvPr>
            <p:cNvSpPr/>
            <p:nvPr/>
          </p:nvSpPr>
          <p:spPr>
            <a:xfrm>
              <a:off x="191689" y="3721484"/>
              <a:ext cx="366717" cy="3390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AEC320D-A1B7-D947-BC33-0D33C4B4D1A6}"/>
              </a:ext>
            </a:extLst>
          </p:cNvPr>
          <p:cNvGrpSpPr/>
          <p:nvPr/>
        </p:nvGrpSpPr>
        <p:grpSpPr>
          <a:xfrm>
            <a:off x="4344509" y="1893558"/>
            <a:ext cx="3011797" cy="461665"/>
            <a:chOff x="3258898" y="2751408"/>
            <a:chExt cx="3011797" cy="46166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4003E81-4FC2-B94D-A0DD-4E27C27AB1E7}"/>
                </a:ext>
              </a:extLst>
            </p:cNvPr>
            <p:cNvSpPr txBox="1"/>
            <p:nvPr/>
          </p:nvSpPr>
          <p:spPr>
            <a:xfrm>
              <a:off x="3292514" y="2751408"/>
              <a:ext cx="2978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Mitigative Action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6FF3FCF-ADBB-814C-B9E0-2E3D2DAD9881}"/>
                </a:ext>
              </a:extLst>
            </p:cNvPr>
            <p:cNvSpPr/>
            <p:nvPr/>
          </p:nvSpPr>
          <p:spPr>
            <a:xfrm>
              <a:off x="3258898" y="2812703"/>
              <a:ext cx="366717" cy="3390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DB8B4BE-60E2-9449-BEDC-F2AE9E548BCC}"/>
              </a:ext>
            </a:extLst>
          </p:cNvPr>
          <p:cNvGrpSpPr/>
          <p:nvPr/>
        </p:nvGrpSpPr>
        <p:grpSpPr>
          <a:xfrm>
            <a:off x="7376276" y="2759302"/>
            <a:ext cx="2971703" cy="1948405"/>
            <a:chOff x="1184763" y="4399296"/>
            <a:chExt cx="2971703" cy="194840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9FBBB106-7292-D440-A587-5A5F2B43B2FC}"/>
                </a:ext>
              </a:extLst>
            </p:cNvPr>
            <p:cNvSpPr/>
            <p:nvPr/>
          </p:nvSpPr>
          <p:spPr>
            <a:xfrm>
              <a:off x="1184763" y="4399296"/>
              <a:ext cx="2971703" cy="1948405"/>
            </a:xfrm>
            <a:prstGeom prst="roundRect">
              <a:avLst>
                <a:gd name="adj" fmla="val 11319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" name="Wordline">
              <a:extLst>
                <a:ext uri="{FF2B5EF4-FFF2-40B4-BE49-F238E27FC236}">
                  <a16:creationId xmlns:a16="http://schemas.microsoft.com/office/drawing/2014/main" id="{7D09A22F-ECCC-5540-A85D-B34D4E38C352}"/>
                </a:ext>
              </a:extLst>
            </p:cNvPr>
            <p:cNvCxnSpPr>
              <a:cxnSpLocks/>
            </p:cNvCxnSpPr>
            <p:nvPr/>
          </p:nvCxnSpPr>
          <p:spPr>
            <a:xfrm>
              <a:off x="1341292" y="4780725"/>
              <a:ext cx="26517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5312380-91A3-A149-A550-475577AADE61}"/>
                </a:ext>
              </a:extLst>
            </p:cNvPr>
            <p:cNvCxnSpPr>
              <a:cxnSpLocks/>
            </p:cNvCxnSpPr>
            <p:nvPr/>
          </p:nvCxnSpPr>
          <p:spPr>
            <a:xfrm>
              <a:off x="1341292" y="5239020"/>
              <a:ext cx="26517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Wordline">
              <a:extLst>
                <a:ext uri="{FF2B5EF4-FFF2-40B4-BE49-F238E27FC236}">
                  <a16:creationId xmlns:a16="http://schemas.microsoft.com/office/drawing/2014/main" id="{8419E843-4205-4943-9E14-3A4997A28180}"/>
                </a:ext>
              </a:extLst>
            </p:cNvPr>
            <p:cNvCxnSpPr>
              <a:cxnSpLocks/>
            </p:cNvCxnSpPr>
            <p:nvPr/>
          </p:nvCxnSpPr>
          <p:spPr>
            <a:xfrm>
              <a:off x="1341292" y="5744723"/>
              <a:ext cx="26517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Victim">
              <a:extLst>
                <a:ext uri="{FF2B5EF4-FFF2-40B4-BE49-F238E27FC236}">
                  <a16:creationId xmlns:a16="http://schemas.microsoft.com/office/drawing/2014/main" id="{4F79A040-0023-BC42-8A16-12ED706D8B58}"/>
                </a:ext>
              </a:extLst>
            </p:cNvPr>
            <p:cNvSpPr/>
            <p:nvPr/>
          </p:nvSpPr>
          <p:spPr>
            <a:xfrm>
              <a:off x="1603683" y="5502738"/>
              <a:ext cx="2134819" cy="466562"/>
            </a:xfrm>
            <a:prstGeom prst="rect">
              <a:avLst/>
            </a:prstGeom>
            <a:solidFill>
              <a:srgbClr val="FDD9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prstClr val="white"/>
                  </a:solidFill>
                  <a:latin typeface="Calibri Light"/>
                </a:rPr>
                <a:t> </a:t>
              </a:r>
              <a:r>
                <a:rPr lang="en-US" sz="2400" b="1">
                  <a:solidFill>
                    <a:prstClr val="black"/>
                  </a:solidFill>
                  <a:latin typeface="Calibri Light"/>
                </a:rPr>
                <a:t>Victim Row</a:t>
              </a:r>
            </a:p>
          </p:txBody>
        </p:sp>
        <p:sp>
          <p:nvSpPr>
            <p:cNvPr id="48" name="Aggressor">
              <a:extLst>
                <a:ext uri="{FF2B5EF4-FFF2-40B4-BE49-F238E27FC236}">
                  <a16:creationId xmlns:a16="http://schemas.microsoft.com/office/drawing/2014/main" id="{F695F8CF-0EBB-0A40-894A-AA8ED0E5DCCC}"/>
                </a:ext>
              </a:extLst>
            </p:cNvPr>
            <p:cNvSpPr/>
            <p:nvPr/>
          </p:nvSpPr>
          <p:spPr>
            <a:xfrm>
              <a:off x="1606130" y="5000527"/>
              <a:ext cx="2129925" cy="504110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Calibri Light"/>
                </a:rPr>
                <a:t> </a:t>
              </a:r>
              <a:r>
                <a:rPr lang="en-US" sz="2200" b="1" dirty="0">
                  <a:solidFill>
                    <a:prstClr val="white"/>
                  </a:solidFill>
                  <a:latin typeface="Calibri Light"/>
                </a:rPr>
                <a:t>Aggressor Row</a:t>
              </a:r>
            </a:p>
          </p:txBody>
        </p:sp>
        <p:sp>
          <p:nvSpPr>
            <p:cNvPr id="49" name="Victim">
              <a:extLst>
                <a:ext uri="{FF2B5EF4-FFF2-40B4-BE49-F238E27FC236}">
                  <a16:creationId xmlns:a16="http://schemas.microsoft.com/office/drawing/2014/main" id="{B23F80FD-2CF3-E842-A746-DFDBA7F55BE0}"/>
                </a:ext>
              </a:extLst>
            </p:cNvPr>
            <p:cNvSpPr/>
            <p:nvPr/>
          </p:nvSpPr>
          <p:spPr>
            <a:xfrm>
              <a:off x="1603683" y="4535864"/>
              <a:ext cx="2134819" cy="466562"/>
            </a:xfrm>
            <a:prstGeom prst="rect">
              <a:avLst/>
            </a:prstGeom>
            <a:solidFill>
              <a:srgbClr val="FDD9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Calibri Light"/>
                </a:rPr>
                <a:t> </a:t>
              </a:r>
              <a:r>
                <a:rPr lang="en-US" sz="2400" b="1" dirty="0">
                  <a:solidFill>
                    <a:prstClr val="black"/>
                  </a:solidFill>
                  <a:latin typeface="Calibri Light"/>
                </a:rPr>
                <a:t>Victim Row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2ACE061-1F95-554A-968E-F5EE147337BE}"/>
              </a:ext>
            </a:extLst>
          </p:cNvPr>
          <p:cNvSpPr txBox="1"/>
          <p:nvPr/>
        </p:nvSpPr>
        <p:spPr>
          <a:xfrm>
            <a:off x="8075581" y="4300412"/>
            <a:ext cx="156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DRAM</a:t>
            </a: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BC68AED9-27E2-F74E-B0C1-A442E331563D}"/>
              </a:ext>
            </a:extLst>
          </p:cNvPr>
          <p:cNvSpPr/>
          <p:nvPr/>
        </p:nvSpPr>
        <p:spPr>
          <a:xfrm rot="20353194">
            <a:off x="6924121" y="3099504"/>
            <a:ext cx="594201" cy="320040"/>
          </a:xfrm>
          <a:prstGeom prst="rightArrow">
            <a:avLst/>
          </a:prstGeom>
          <a:solidFill>
            <a:srgbClr val="2D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E774CAD1-B039-AE4A-8E48-B846607D4BD2}"/>
              </a:ext>
            </a:extLst>
          </p:cNvPr>
          <p:cNvSpPr/>
          <p:nvPr/>
        </p:nvSpPr>
        <p:spPr>
          <a:xfrm rot="1246806" flipV="1">
            <a:off x="6924121" y="3806597"/>
            <a:ext cx="594201" cy="320040"/>
          </a:xfrm>
          <a:prstGeom prst="rightArrow">
            <a:avLst/>
          </a:prstGeom>
          <a:solidFill>
            <a:srgbClr val="2D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9FC24-BE76-6D4B-AF92-1F354A3710BB}"/>
              </a:ext>
            </a:extLst>
          </p:cNvPr>
          <p:cNvSpPr txBox="1"/>
          <p:nvPr/>
        </p:nvSpPr>
        <p:spPr>
          <a:xfrm>
            <a:off x="5602503" y="3408103"/>
            <a:ext cx="156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D7100"/>
                </a:solidFill>
              </a:rPr>
              <a:t>Refresh</a:t>
            </a:r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039A8301-9B8C-7947-AB57-0E1251A7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97" y="1352302"/>
            <a:ext cx="3351261" cy="7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7D6C53-9443-BA48-BA92-C9F4B8E7FA8F}"/>
              </a:ext>
            </a:extLst>
          </p:cNvPr>
          <p:cNvCxnSpPr>
            <a:cxnSpLocks/>
          </p:cNvCxnSpPr>
          <p:nvPr/>
        </p:nvCxnSpPr>
        <p:spPr>
          <a:xfrm flipH="1" flipV="1">
            <a:off x="7186497" y="2124391"/>
            <a:ext cx="248289" cy="71441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B1B006-B30F-CA47-B87B-7699DA00614E}"/>
              </a:ext>
            </a:extLst>
          </p:cNvPr>
          <p:cNvCxnSpPr>
            <a:cxnSpLocks/>
          </p:cNvCxnSpPr>
          <p:nvPr/>
        </p:nvCxnSpPr>
        <p:spPr>
          <a:xfrm flipV="1">
            <a:off x="10282778" y="2062799"/>
            <a:ext cx="254980" cy="76410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10CA13-1F8B-7D41-BA5F-10AE8B6448D1}"/>
              </a:ext>
            </a:extLst>
          </p:cNvPr>
          <p:cNvGrpSpPr/>
          <p:nvPr/>
        </p:nvGrpSpPr>
        <p:grpSpPr>
          <a:xfrm>
            <a:off x="134948" y="2741196"/>
            <a:ext cx="5354316" cy="1309081"/>
            <a:chOff x="5072106" y="3238634"/>
            <a:chExt cx="5354316" cy="1309081"/>
          </a:xfrm>
        </p:grpSpPr>
        <p:pic>
          <p:nvPicPr>
            <p:cNvPr id="27" name="Picture 26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58522A2A-846D-FB45-824D-7606FFE3F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59"/>
            <a:stretch/>
          </p:blipFill>
          <p:spPr>
            <a:xfrm>
              <a:off x="5373104" y="3703632"/>
              <a:ext cx="4234377" cy="842257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DC1C0C-985C-F546-A385-4F4283609BCE}"/>
                </a:ext>
              </a:extLst>
            </p:cNvPr>
            <p:cNvSpPr txBox="1"/>
            <p:nvPr/>
          </p:nvSpPr>
          <p:spPr>
            <a:xfrm>
              <a:off x="5072106" y="3238634"/>
              <a:ext cx="5354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C00000"/>
                  </a:solidFill>
                </a:rPr>
                <a:t>TRResspass</a:t>
              </a:r>
              <a:r>
                <a:rPr lang="en-US" sz="2000" b="1" dirty="0">
                  <a:solidFill>
                    <a:srgbClr val="C00000"/>
                  </a:solidFill>
                </a:rPr>
                <a:t> Breaks TRR Tracker [</a:t>
              </a:r>
              <a:r>
                <a:rPr lang="en-US" sz="2000" b="1" dirty="0" err="1">
                  <a:solidFill>
                    <a:srgbClr val="C00000"/>
                  </a:solidFill>
                </a:rPr>
                <a:t>Frigo</a:t>
              </a:r>
              <a:r>
                <a:rPr lang="en-US" sz="2000" b="1" dirty="0">
                  <a:solidFill>
                    <a:srgbClr val="C00000"/>
                  </a:solidFill>
                </a:rPr>
                <a:t>+, SP’20]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03D91E-55D1-0743-AB4C-B42EDD41CA8D}"/>
                </a:ext>
              </a:extLst>
            </p:cNvPr>
            <p:cNvSpPr txBox="1"/>
            <p:nvPr/>
          </p:nvSpPr>
          <p:spPr>
            <a:xfrm>
              <a:off x="7966066" y="4332271"/>
              <a:ext cx="21531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Source: The Hacker News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D2ACC3B-0C6A-B94A-833A-C3B5025FF0AD}"/>
              </a:ext>
            </a:extLst>
          </p:cNvPr>
          <p:cNvGrpSpPr/>
          <p:nvPr/>
        </p:nvGrpSpPr>
        <p:grpSpPr>
          <a:xfrm>
            <a:off x="1806" y="4332171"/>
            <a:ext cx="7459095" cy="1270698"/>
            <a:chOff x="4184873" y="4894671"/>
            <a:chExt cx="7459095" cy="1270698"/>
          </a:xfrm>
        </p:grpSpPr>
        <p:pic>
          <p:nvPicPr>
            <p:cNvPr id="50" name="Picture 49" descr="Text&#10;&#10;Description automatically generated">
              <a:extLst>
                <a:ext uri="{FF2B5EF4-FFF2-40B4-BE49-F238E27FC236}">
                  <a16:creationId xmlns:a16="http://schemas.microsoft.com/office/drawing/2014/main" id="{C80B4DAE-23A7-9B44-9351-694EF4B9F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30119" y="5343229"/>
              <a:ext cx="6553516" cy="822140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633B81A-1AA0-B04B-A63D-8D0DADB8B115}"/>
                </a:ext>
              </a:extLst>
            </p:cNvPr>
            <p:cNvSpPr txBox="1"/>
            <p:nvPr/>
          </p:nvSpPr>
          <p:spPr>
            <a:xfrm>
              <a:off x="4184873" y="4894671"/>
              <a:ext cx="7459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Blacksmith Attack: All DDR4 DRAM Vulnerable [</a:t>
              </a:r>
              <a:r>
                <a:rPr lang="en-US" sz="2000" b="1" dirty="0" err="1">
                  <a:solidFill>
                    <a:srgbClr val="C00000"/>
                  </a:solidFill>
                </a:rPr>
                <a:t>Jattke</a:t>
              </a:r>
              <a:r>
                <a:rPr lang="en-US" sz="2000" b="1" dirty="0">
                  <a:solidFill>
                    <a:srgbClr val="C00000"/>
                  </a:solidFill>
                </a:rPr>
                <a:t>+, SP’22]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8524ECA-42B8-2C40-9F31-E0AD7217D7FB}"/>
                </a:ext>
              </a:extLst>
            </p:cNvPr>
            <p:cNvSpPr txBox="1"/>
            <p:nvPr/>
          </p:nvSpPr>
          <p:spPr>
            <a:xfrm>
              <a:off x="10145681" y="5933893"/>
              <a:ext cx="1036764" cy="2220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Source: The Register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BD2290B-247C-0346-B2F2-F215A93B661E}"/>
              </a:ext>
            </a:extLst>
          </p:cNvPr>
          <p:cNvGrpSpPr/>
          <p:nvPr/>
        </p:nvGrpSpPr>
        <p:grpSpPr>
          <a:xfrm flipV="1">
            <a:off x="1336107" y="2172653"/>
            <a:ext cx="1495628" cy="110604"/>
            <a:chOff x="561020" y="2754223"/>
            <a:chExt cx="4560294" cy="72567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B4AE596-9D61-7048-917B-9BC0F5CB0457}"/>
                </a:ext>
              </a:extLst>
            </p:cNvPr>
            <p:cNvSpPr/>
            <p:nvPr/>
          </p:nvSpPr>
          <p:spPr>
            <a:xfrm rot="1400634">
              <a:off x="706478" y="2754704"/>
              <a:ext cx="4414836" cy="720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C995995-B06F-D844-8E4B-593FEBD7C064}"/>
                </a:ext>
              </a:extLst>
            </p:cNvPr>
            <p:cNvSpPr/>
            <p:nvPr/>
          </p:nvSpPr>
          <p:spPr>
            <a:xfrm rot="20199366" flipV="1">
              <a:off x="561020" y="2754223"/>
              <a:ext cx="4414836" cy="720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3E74BD3B-2077-894A-8BF5-E0F05C8C8DAE}"/>
              </a:ext>
            </a:extLst>
          </p:cNvPr>
          <p:cNvSpPr txBox="1">
            <a:spLocks/>
          </p:cNvSpPr>
          <p:nvPr/>
        </p:nvSpPr>
        <p:spPr>
          <a:xfrm>
            <a:off x="639233" y="194437"/>
            <a:ext cx="10913533" cy="7113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Low-Cost In-DRAM Trackers Broken!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DDAD001-D65A-A642-8566-8AA6396F5373}"/>
              </a:ext>
            </a:extLst>
          </p:cNvPr>
          <p:cNvSpPr txBox="1"/>
          <p:nvPr/>
        </p:nvSpPr>
        <p:spPr>
          <a:xfrm>
            <a:off x="1124202" y="1367044"/>
            <a:ext cx="567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2D7100"/>
                </a:solidFill>
              </a:rPr>
              <a:t>Targeted Row Refresh (TRR) in DDR4 (2015)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C59B02-50F5-206A-705A-FF45627BC521}"/>
              </a:ext>
            </a:extLst>
          </p:cNvPr>
          <p:cNvSpPr txBox="1"/>
          <p:nvPr/>
        </p:nvSpPr>
        <p:spPr>
          <a:xfrm>
            <a:off x="130714" y="5962543"/>
            <a:ext cx="11756054" cy="523220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B2500"/>
                </a:solidFill>
              </a:rPr>
              <a:t>DRAM Industry: Our TRR was broken, so ALL low-cost TRR will be broken</a:t>
            </a:r>
          </a:p>
        </p:txBody>
      </p:sp>
    </p:spTree>
    <p:extLst>
      <p:ext uri="{BB962C8B-B14F-4D97-AF65-F5344CB8AC3E}">
        <p14:creationId xmlns:p14="http://schemas.microsoft.com/office/powerpoint/2010/main" val="148942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7BB88-6D02-053A-884D-3B42B777B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0B333E2D-6C74-2E45-8F13-17CAAD122EB1}"/>
              </a:ext>
            </a:extLst>
          </p:cNvPr>
          <p:cNvSpPr txBox="1">
            <a:spLocks/>
          </p:cNvSpPr>
          <p:nvPr/>
        </p:nvSpPr>
        <p:spPr>
          <a:xfrm>
            <a:off x="639233" y="194437"/>
            <a:ext cx="10913533" cy="7113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DRAM Industry: Throw the Baby Out with the Bathwater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Woodcut of a woman in sixteenth-century dress emptying out a washtub with a baby still inside, from Thomas Murner’s 1512 Narrenbeschwörung">
            <a:extLst>
              <a:ext uri="{FF2B5EF4-FFF2-40B4-BE49-F238E27FC236}">
                <a16:creationId xmlns:a16="http://schemas.microsoft.com/office/drawing/2014/main" id="{08B78D2D-F528-B5DE-F3E4-EBBEBF92B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78" y="1121621"/>
            <a:ext cx="6104044" cy="508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444DDD-0B24-DE27-0215-2044977687A9}"/>
              </a:ext>
            </a:extLst>
          </p:cNvPr>
          <p:cNvSpPr txBox="1"/>
          <p:nvPr/>
        </p:nvSpPr>
        <p:spPr>
          <a:xfrm>
            <a:off x="3995749" y="3790991"/>
            <a:ext cx="7286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B2500"/>
                </a:solidFill>
              </a:rPr>
              <a:t>TRR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8C529-487D-AF39-4B76-1518785FF64B}"/>
              </a:ext>
            </a:extLst>
          </p:cNvPr>
          <p:cNvSpPr txBox="1"/>
          <p:nvPr/>
        </p:nvSpPr>
        <p:spPr>
          <a:xfrm>
            <a:off x="431800" y="6191983"/>
            <a:ext cx="11298765" cy="523220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B2500"/>
                </a:solidFill>
              </a:rPr>
              <a:t>Right question: How do we design a low-cost TRR that is provably secure?</a:t>
            </a:r>
          </a:p>
        </p:txBody>
      </p:sp>
    </p:spTree>
    <p:extLst>
      <p:ext uri="{BB962C8B-B14F-4D97-AF65-F5344CB8AC3E}">
        <p14:creationId xmlns:p14="http://schemas.microsoft.com/office/powerpoint/2010/main" val="405859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7E0D3-7B9C-1F7A-00DE-C8FDEDDA2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F219163E-7ED8-5FBB-0C62-4EC14B8CBCA5}"/>
              </a:ext>
            </a:extLst>
          </p:cNvPr>
          <p:cNvSpPr txBox="1">
            <a:spLocks/>
          </p:cNvSpPr>
          <p:nvPr/>
        </p:nvSpPr>
        <p:spPr>
          <a:xfrm>
            <a:off x="639233" y="194437"/>
            <a:ext cx="10913533" cy="7113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Outline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3A217-3849-2906-1183-F8D95D3F53BB}"/>
              </a:ext>
            </a:extLst>
          </p:cNvPr>
          <p:cNvSpPr txBox="1"/>
          <p:nvPr/>
        </p:nvSpPr>
        <p:spPr>
          <a:xfrm>
            <a:off x="835025" y="1231990"/>
            <a:ext cx="6975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Rowhammer Saga</a:t>
            </a:r>
          </a:p>
          <a:p>
            <a:endParaRPr lang="en-US" sz="26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C00000"/>
                </a:solidFill>
              </a:rPr>
              <a:t>MINT: Minimalist Randomized Tracker</a:t>
            </a:r>
          </a:p>
          <a:p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MOAT: Secure Mitigation with PRAC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err="1"/>
              <a:t>MoPAC</a:t>
            </a:r>
            <a:r>
              <a:rPr lang="en-US" sz="2600" b="1" dirty="0"/>
              <a:t>: Reducing the Slowdown of PRAC</a:t>
            </a:r>
            <a:br>
              <a:rPr lang="en-US" sz="2600" b="1" dirty="0"/>
            </a:br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Parting Thoughts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8681A-4DA9-222C-D832-6707B26F942D}"/>
              </a:ext>
            </a:extLst>
          </p:cNvPr>
          <p:cNvSpPr/>
          <p:nvPr/>
        </p:nvSpPr>
        <p:spPr>
          <a:xfrm>
            <a:off x="8192879" y="4590865"/>
            <a:ext cx="1554078" cy="4010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MICRO-2024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4B007-132C-CDCB-133E-060B70E6D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557" y="4996422"/>
            <a:ext cx="5295900" cy="1332337"/>
          </a:xfrm>
          <a:prstGeom prst="rect">
            <a:avLst/>
          </a:prstGeom>
          <a:ln w="25400">
            <a:solidFill>
              <a:srgbClr val="8B2500"/>
            </a:solidFill>
          </a:ln>
        </p:spPr>
      </p:pic>
    </p:spTree>
    <p:extLst>
      <p:ext uri="{BB962C8B-B14F-4D97-AF65-F5344CB8AC3E}">
        <p14:creationId xmlns:p14="http://schemas.microsoft.com/office/powerpoint/2010/main" val="15557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C7DD-0F71-2D41-8513-56AA092C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52" y="185778"/>
            <a:ext cx="10515600" cy="711321"/>
          </a:xfrm>
        </p:spPr>
        <p:txBody>
          <a:bodyPr>
            <a:normAutofit/>
          </a:bodyPr>
          <a:lstStyle/>
          <a:p>
            <a:r>
              <a:rPr lang="en-US" dirty="0"/>
              <a:t>Why In-DRAM Trackers Fail?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3EECEA-C19D-B2A2-E813-0708A0648CAC}"/>
              </a:ext>
            </a:extLst>
          </p:cNvPr>
          <p:cNvSpPr/>
          <p:nvPr/>
        </p:nvSpPr>
        <p:spPr>
          <a:xfrm>
            <a:off x="4462272" y="2023872"/>
            <a:ext cx="3048000" cy="8656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In-DRAM Tracker</a:t>
            </a:r>
          </a:p>
          <a:p>
            <a:pPr algn="ctr"/>
            <a:r>
              <a:rPr lang="en-US" sz="2400" b="1" dirty="0"/>
              <a:t>(Counters)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FEDF3A9C-D0F8-82E9-CD4D-47021DF77130}"/>
              </a:ext>
            </a:extLst>
          </p:cNvPr>
          <p:cNvSpPr/>
          <p:nvPr/>
        </p:nvSpPr>
        <p:spPr>
          <a:xfrm>
            <a:off x="3267456" y="2292096"/>
            <a:ext cx="914400" cy="3291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53A7B3FC-EEF0-82EE-914D-265ABE5E35E8}"/>
              </a:ext>
            </a:extLst>
          </p:cNvPr>
          <p:cNvSpPr/>
          <p:nvPr/>
        </p:nvSpPr>
        <p:spPr>
          <a:xfrm>
            <a:off x="5681472" y="3035808"/>
            <a:ext cx="304800" cy="5364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660F8D25-732E-24A5-AE51-99A58A4E4FB9}"/>
              </a:ext>
            </a:extLst>
          </p:cNvPr>
          <p:cNvSpPr/>
          <p:nvPr/>
        </p:nvSpPr>
        <p:spPr>
          <a:xfrm>
            <a:off x="7650480" y="2298191"/>
            <a:ext cx="914400" cy="3291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F5574-9138-76D8-97C1-8BEF08A1F667}"/>
              </a:ext>
            </a:extLst>
          </p:cNvPr>
          <p:cNvSpPr txBox="1"/>
          <p:nvPr/>
        </p:nvSpPr>
        <p:spPr>
          <a:xfrm>
            <a:off x="2191520" y="2133522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Insertion </a:t>
            </a:r>
          </a:p>
          <a:p>
            <a:r>
              <a:rPr lang="en-US" dirty="0"/>
              <a:t>Policy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E0EED-DACE-1643-BEDD-4F97C0D39649}"/>
              </a:ext>
            </a:extLst>
          </p:cNvPr>
          <p:cNvSpPr txBox="1"/>
          <p:nvPr/>
        </p:nvSpPr>
        <p:spPr>
          <a:xfrm>
            <a:off x="5106163" y="3479911"/>
            <a:ext cx="151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Eviction Policy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EAD4FE-6C76-88E1-FD84-E8F656C5B74F}"/>
              </a:ext>
            </a:extLst>
          </p:cNvPr>
          <p:cNvSpPr txBox="1"/>
          <p:nvPr/>
        </p:nvSpPr>
        <p:spPr>
          <a:xfrm>
            <a:off x="8705088" y="2251948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Mitigation </a:t>
            </a:r>
          </a:p>
          <a:p>
            <a:pPr algn="ctr"/>
            <a:r>
              <a:rPr lang="en-US" dirty="0"/>
              <a:t>Policy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B398D-2820-2403-2E04-90BA72270BB2}"/>
              </a:ext>
            </a:extLst>
          </p:cNvPr>
          <p:cNvSpPr txBox="1"/>
          <p:nvPr/>
        </p:nvSpPr>
        <p:spPr>
          <a:xfrm>
            <a:off x="997006" y="1284478"/>
            <a:ext cx="1019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In-DRAM Trackers characterized as having N entries and managed by 3 policies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09A9C8-8036-16FE-3DA3-EF4AD4767933}"/>
              </a:ext>
            </a:extLst>
          </p:cNvPr>
          <p:cNvSpPr txBox="1"/>
          <p:nvPr/>
        </p:nvSpPr>
        <p:spPr>
          <a:xfrm>
            <a:off x="753470" y="3909093"/>
            <a:ext cx="10725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Three sources of failures: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Insertion Failure </a:t>
            </a:r>
            <a:r>
              <a:rPr lang="en-US" sz="2400" b="1" dirty="0"/>
              <a:t>(target address not get inserted in tracker within TRH)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Retention Failure</a:t>
            </a:r>
            <a:r>
              <a:rPr lang="en-US" sz="2400" b="1" dirty="0"/>
              <a:t> (the address was inserted but got evicted without mitigation)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Tardiness</a:t>
            </a:r>
            <a:r>
              <a:rPr lang="en-US" sz="2400" b="1" dirty="0"/>
              <a:t> (more activations between insertion and mitigation breaching TRH)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C31B45-56CF-C94B-DC3E-C383946ED1E4}"/>
              </a:ext>
            </a:extLst>
          </p:cNvPr>
          <p:cNvSpPr/>
          <p:nvPr/>
        </p:nvSpPr>
        <p:spPr>
          <a:xfrm>
            <a:off x="278890" y="5771773"/>
            <a:ext cx="11634218" cy="1017595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Build trackers such that it is easy to reason about the worst-case patterns and the resulting tolerated threshold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03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4" y="2078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The Problem of Non-Uniform Mitigation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908DD-9107-E76B-BF06-5062442157C2}"/>
              </a:ext>
            </a:extLst>
          </p:cNvPr>
          <p:cNvSpPr txBox="1"/>
          <p:nvPr/>
        </p:nvSpPr>
        <p:spPr>
          <a:xfrm>
            <a:off x="604157" y="5908721"/>
            <a:ext cx="11315699" cy="461665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B2500"/>
                </a:solidFill>
              </a:rPr>
              <a:t>The non-uniform mitigation means attacker can focus on most vulnerable 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B7BB3-F4BE-3AE4-12D2-819F4C4B54D5}"/>
              </a:ext>
            </a:extLst>
          </p:cNvPr>
          <p:cNvSpPr txBox="1"/>
          <p:nvPr/>
        </p:nvSpPr>
        <p:spPr>
          <a:xfrm>
            <a:off x="537630" y="951588"/>
            <a:ext cx="11149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B2500"/>
                </a:solidFill>
              </a:rPr>
              <a:t>Observation: </a:t>
            </a:r>
            <a:r>
              <a:rPr lang="en-US" sz="2400" b="1" dirty="0"/>
              <a:t>In-DRAM PARA (IID Tracking) has non-uniform mitigation</a:t>
            </a:r>
            <a:endParaRPr lang="en-US" sz="2400" b="1" dirty="0">
              <a:solidFill>
                <a:srgbClr val="8B25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01D1D-6E25-B82B-D854-4DE7CE2760A8}"/>
              </a:ext>
            </a:extLst>
          </p:cNvPr>
          <p:cNvSpPr/>
          <p:nvPr/>
        </p:nvSpPr>
        <p:spPr>
          <a:xfrm>
            <a:off x="3200400" y="2057400"/>
            <a:ext cx="7797800" cy="349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4300D-0744-F403-5AE0-D648DEB01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608226"/>
            <a:ext cx="4584700" cy="1687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73E907-8A1E-8A31-B1D5-195148C81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99" y="3429866"/>
            <a:ext cx="5280085" cy="21200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28F4A3-7CF0-CF16-E79B-C8E29B690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1628774"/>
            <a:ext cx="4513832" cy="15081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32A947-5D13-189A-B356-6991F4186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3390098"/>
            <a:ext cx="5414574" cy="21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9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368A0-88D9-3893-A91E-BF59A51CF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6434-3029-C44A-A463-19F59D93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27" y="0"/>
            <a:ext cx="10515600" cy="1325563"/>
          </a:xfrm>
        </p:spPr>
        <p:txBody>
          <a:bodyPr/>
          <a:lstStyle/>
          <a:p>
            <a:r>
              <a:rPr lang="en-US" b="1" dirty="0"/>
              <a:t>MINT: Minimalist In-DRAM Tracker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8EB6C9-AB73-BEAD-3F34-DE4D3763E4C2}"/>
              </a:ext>
            </a:extLst>
          </p:cNvPr>
          <p:cNvSpPr/>
          <p:nvPr/>
        </p:nvSpPr>
        <p:spPr>
          <a:xfrm>
            <a:off x="246727" y="6044001"/>
            <a:ext cx="11634218" cy="550415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MINT requires low hardware overhead (about 4 bytes)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5F33DA-15D1-D44C-8E5D-4C73F79CD456}"/>
              </a:ext>
            </a:extLst>
          </p:cNvPr>
          <p:cNvSpPr/>
          <p:nvPr/>
        </p:nvSpPr>
        <p:spPr>
          <a:xfrm>
            <a:off x="2598457" y="1458903"/>
            <a:ext cx="374073" cy="13659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50C74F-CC35-D930-911F-4A8C6B2B5CED}"/>
              </a:ext>
            </a:extLst>
          </p:cNvPr>
          <p:cNvCxnSpPr/>
          <p:nvPr/>
        </p:nvCxnSpPr>
        <p:spPr>
          <a:xfrm>
            <a:off x="3069512" y="2141897"/>
            <a:ext cx="555567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C0E5570-278D-849C-D2E6-3D09FA346E41}"/>
              </a:ext>
            </a:extLst>
          </p:cNvPr>
          <p:cNvSpPr/>
          <p:nvPr/>
        </p:nvSpPr>
        <p:spPr>
          <a:xfrm>
            <a:off x="8680603" y="1458903"/>
            <a:ext cx="374073" cy="13659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CE4847-D123-A599-F58C-B750E463A846}"/>
              </a:ext>
            </a:extLst>
          </p:cNvPr>
          <p:cNvSpPr txBox="1"/>
          <p:nvPr/>
        </p:nvSpPr>
        <p:spPr>
          <a:xfrm>
            <a:off x="3960806" y="1620692"/>
            <a:ext cx="362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Window (can perform up to 73 ACT)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0CBA75D6-0D56-697F-809D-5070B32876DB}"/>
              </a:ext>
            </a:extLst>
          </p:cNvPr>
          <p:cNvSpPr/>
          <p:nvPr/>
        </p:nvSpPr>
        <p:spPr>
          <a:xfrm>
            <a:off x="1479949" y="2976764"/>
            <a:ext cx="3850040" cy="1062243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Row to Mitigate?</a:t>
            </a:r>
          </a:p>
          <a:p>
            <a:pPr algn="ctr"/>
            <a:r>
              <a:rPr lang="en-US" dirty="0"/>
              <a:t>X = URAND (0,72) … LFSR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D4F857-9FF5-39CD-30DE-20F508DFF907}"/>
              </a:ext>
            </a:extLst>
          </p:cNvPr>
          <p:cNvSpPr/>
          <p:nvPr/>
        </p:nvSpPr>
        <p:spPr>
          <a:xfrm>
            <a:off x="5666874" y="3474310"/>
            <a:ext cx="974558" cy="2893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SAN=2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B778B1-6567-01C9-3B70-5A97C58BC155}"/>
              </a:ext>
            </a:extLst>
          </p:cNvPr>
          <p:cNvSpPr/>
          <p:nvPr/>
        </p:nvSpPr>
        <p:spPr>
          <a:xfrm>
            <a:off x="3292642" y="1990024"/>
            <a:ext cx="974558" cy="28931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CAN=0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6B4C03-552A-9AFF-BFD1-DDAF899FE8AC}"/>
              </a:ext>
            </a:extLst>
          </p:cNvPr>
          <p:cNvSpPr/>
          <p:nvPr/>
        </p:nvSpPr>
        <p:spPr>
          <a:xfrm>
            <a:off x="4355431" y="1986036"/>
            <a:ext cx="974558" cy="28931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CAN=1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83CFA3-5215-E9E2-2492-AAA6469B2FA6}"/>
              </a:ext>
            </a:extLst>
          </p:cNvPr>
          <p:cNvSpPr/>
          <p:nvPr/>
        </p:nvSpPr>
        <p:spPr>
          <a:xfrm>
            <a:off x="5418220" y="1997240"/>
            <a:ext cx="974558" cy="2893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CAN=2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986DF7-B0AF-5D91-D52A-AA1BE171E861}"/>
              </a:ext>
            </a:extLst>
          </p:cNvPr>
          <p:cNvSpPr/>
          <p:nvPr/>
        </p:nvSpPr>
        <p:spPr>
          <a:xfrm>
            <a:off x="6499606" y="2004613"/>
            <a:ext cx="974558" cy="28931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CAN=3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E8E50F7-9FCF-C27E-FC6D-A5CB7A3EA450}"/>
              </a:ext>
            </a:extLst>
          </p:cNvPr>
          <p:cNvSpPr/>
          <p:nvPr/>
        </p:nvSpPr>
        <p:spPr>
          <a:xfrm>
            <a:off x="7784432" y="2058501"/>
            <a:ext cx="108284" cy="16323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3EF9E3-0F45-C72B-7F2D-680E21227A26}"/>
              </a:ext>
            </a:extLst>
          </p:cNvPr>
          <p:cNvSpPr/>
          <p:nvPr/>
        </p:nvSpPr>
        <p:spPr>
          <a:xfrm>
            <a:off x="7936832" y="2054486"/>
            <a:ext cx="108284" cy="16323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C9F943-96D1-8711-E256-DE5ED82A41EC}"/>
              </a:ext>
            </a:extLst>
          </p:cNvPr>
          <p:cNvSpPr/>
          <p:nvPr/>
        </p:nvSpPr>
        <p:spPr>
          <a:xfrm>
            <a:off x="8089232" y="2050474"/>
            <a:ext cx="108284" cy="16323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C4161-6BFE-03FA-840A-ECF1ED6D3228}"/>
              </a:ext>
            </a:extLst>
          </p:cNvPr>
          <p:cNvSpPr/>
          <p:nvPr/>
        </p:nvSpPr>
        <p:spPr>
          <a:xfrm>
            <a:off x="8380360" y="3503001"/>
            <a:ext cx="1280998" cy="2893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A90D32-57F4-AA52-0948-3AA7BA764337}"/>
              </a:ext>
            </a:extLst>
          </p:cNvPr>
          <p:cNvSpPr txBox="1"/>
          <p:nvPr/>
        </p:nvSpPr>
        <p:spPr>
          <a:xfrm>
            <a:off x="3816603" y="4638212"/>
            <a:ext cx="4044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SAN: Selected Activation Num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CAN: Current Activation Num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SAR: Sampled Address Reg</a:t>
            </a:r>
          </a:p>
        </p:txBody>
      </p:sp>
    </p:spTree>
    <p:extLst>
      <p:ext uri="{BB962C8B-B14F-4D97-AF65-F5344CB8AC3E}">
        <p14:creationId xmlns:p14="http://schemas.microsoft.com/office/powerpoint/2010/main" val="2630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3.75E-6 -0.1273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6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19" grpId="1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B1AA0-29B5-7442-5346-5F70A383C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38CE-7492-D29A-C527-F7E44E50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27" y="275614"/>
            <a:ext cx="10515600" cy="1325563"/>
          </a:xfrm>
        </p:spPr>
        <p:txBody>
          <a:bodyPr/>
          <a:lstStyle/>
          <a:p>
            <a:r>
              <a:rPr lang="en-US" b="1" dirty="0"/>
              <a:t>Deriving Worst-Case Pattern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13DEAA-F991-EF6C-9A19-A33673489875}"/>
              </a:ext>
            </a:extLst>
          </p:cNvPr>
          <p:cNvSpPr txBox="1">
            <a:spLocks/>
          </p:cNvSpPr>
          <p:nvPr/>
        </p:nvSpPr>
        <p:spPr>
          <a:xfrm>
            <a:off x="234027" y="1451097"/>
            <a:ext cx="11698546" cy="3703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if we keep have 73 attack lines in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tREFI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window? Failure probability becomes 73x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66CCEB-A5D6-2A50-017F-8C7042842949}"/>
              </a:ext>
            </a:extLst>
          </p:cNvPr>
          <p:cNvSpPr/>
          <p:nvPr/>
        </p:nvSpPr>
        <p:spPr>
          <a:xfrm>
            <a:off x="4260732" y="1937984"/>
            <a:ext cx="1000663" cy="828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ABCDEF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8429B4-585A-219F-AD81-139A3B64A7A0}"/>
              </a:ext>
            </a:extLst>
          </p:cNvPr>
          <p:cNvSpPr/>
          <p:nvPr/>
        </p:nvSpPr>
        <p:spPr>
          <a:xfrm>
            <a:off x="183227" y="5816599"/>
            <a:ext cx="11634218" cy="927101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MINT has a TRH of 2800,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TRH-D of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8B25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1400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(25% lower than PrIDE)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Outperforming 700-entry tracker with a single-entry!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E6FB85-002D-176B-C1FB-024A6B3CB728}"/>
              </a:ext>
            </a:extLst>
          </p:cNvPr>
          <p:cNvSpPr/>
          <p:nvPr/>
        </p:nvSpPr>
        <p:spPr>
          <a:xfrm>
            <a:off x="5295898" y="1937984"/>
            <a:ext cx="1000663" cy="828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ABCDEF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A91612-E558-7F8F-8DC0-24F69B6489D5}"/>
              </a:ext>
            </a:extLst>
          </p:cNvPr>
          <p:cNvSpPr/>
          <p:nvPr/>
        </p:nvSpPr>
        <p:spPr>
          <a:xfrm>
            <a:off x="6331064" y="1928815"/>
            <a:ext cx="1000663" cy="828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ABCDEF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DE586-68B0-DD62-D91F-8EA59109F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49" y="2971800"/>
            <a:ext cx="7766705" cy="2705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03C81A-BA4A-1DAC-F40C-503D7CF63072}"/>
              </a:ext>
            </a:extLst>
          </p:cNvPr>
          <p:cNvSpPr/>
          <p:nvPr/>
        </p:nvSpPr>
        <p:spPr>
          <a:xfrm>
            <a:off x="7384417" y="1933297"/>
            <a:ext cx="1000663" cy="828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ABCDEF</a:t>
            </a:r>
          </a:p>
        </p:txBody>
      </p:sp>
    </p:spTree>
    <p:extLst>
      <p:ext uri="{BB962C8B-B14F-4D97-AF65-F5344CB8AC3E}">
        <p14:creationId xmlns:p14="http://schemas.microsoft.com/office/powerpoint/2010/main" val="712954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B1AA0-29B5-7442-5346-5F70A383C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38CE-7492-D29A-C527-F7E44E50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27" y="0"/>
            <a:ext cx="10515600" cy="1325563"/>
          </a:xfrm>
        </p:spPr>
        <p:txBody>
          <a:bodyPr/>
          <a:lstStyle/>
          <a:p>
            <a:r>
              <a:rPr lang="en-US" b="1" dirty="0"/>
              <a:t>Refresh Postponement Attacks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8429B4-585A-219F-AD81-139A3B64A7A0}"/>
              </a:ext>
            </a:extLst>
          </p:cNvPr>
          <p:cNvSpPr/>
          <p:nvPr/>
        </p:nvSpPr>
        <p:spPr>
          <a:xfrm>
            <a:off x="183227" y="5816599"/>
            <a:ext cx="11634218" cy="927101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Refresh postponement breaks low-cost trackers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417C3C-311B-CA05-63AD-6C57765CE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49" y="1161474"/>
            <a:ext cx="6330951" cy="3099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5B6683-8FE3-9889-D046-2F439F51699D}"/>
              </a:ext>
            </a:extLst>
          </p:cNvPr>
          <p:cNvSpPr txBox="1"/>
          <p:nvPr/>
        </p:nvSpPr>
        <p:spPr>
          <a:xfrm>
            <a:off x="800100" y="4478635"/>
            <a:ext cx="10312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B2500"/>
                </a:solidFill>
              </a:rPr>
              <a:t>Severity: </a:t>
            </a:r>
            <a:r>
              <a:rPr lang="en-US" sz="2800" b="1" dirty="0"/>
              <a:t>Attacker can cause </a:t>
            </a:r>
            <a:r>
              <a:rPr lang="en-US" sz="2800" b="1" dirty="0">
                <a:solidFill>
                  <a:srgbClr val="8B2500"/>
                </a:solidFill>
              </a:rPr>
              <a:t>478K unmitigated ACTs </a:t>
            </a:r>
            <a:r>
              <a:rPr lang="en-US" sz="2800" b="1" dirty="0"/>
              <a:t>on a row!</a:t>
            </a:r>
          </a:p>
          <a:p>
            <a:pPr algn="ctr"/>
            <a:r>
              <a:rPr lang="en-US" sz="2800" b="1" dirty="0"/>
              <a:t>(easy to tolerate with counter-based optimal trackers) </a:t>
            </a:r>
            <a:endParaRPr lang="en-US" sz="2800" b="1" dirty="0">
              <a:solidFill>
                <a:srgbClr val="8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04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B1AA0-29B5-7442-5346-5F70A383C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38CE-7492-D29A-C527-F7E44E50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27" y="0"/>
            <a:ext cx="10515600" cy="1325563"/>
          </a:xfrm>
        </p:spPr>
        <p:txBody>
          <a:bodyPr/>
          <a:lstStyle/>
          <a:p>
            <a:r>
              <a:rPr lang="en-US" b="1" dirty="0"/>
              <a:t>Delayed Mitigation Queue (DMQ)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8429B4-585A-219F-AD81-139A3B64A7A0}"/>
              </a:ext>
            </a:extLst>
          </p:cNvPr>
          <p:cNvSpPr/>
          <p:nvPr/>
        </p:nvSpPr>
        <p:spPr>
          <a:xfrm>
            <a:off x="183227" y="5816599"/>
            <a:ext cx="11634218" cy="927101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MINT+DMQ can tolerate a TRHD of 1482 (under Adaptive Attacks)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(within 2x of an idealized per-row tracker)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B6683-8FE3-9889-D046-2F439F51699D}"/>
              </a:ext>
            </a:extLst>
          </p:cNvPr>
          <p:cNvSpPr txBox="1"/>
          <p:nvPr/>
        </p:nvSpPr>
        <p:spPr>
          <a:xfrm>
            <a:off x="584200" y="1214735"/>
            <a:ext cx="1031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Simple Solution to Refresh Postponement Attacks</a:t>
            </a:r>
            <a:endParaRPr lang="en-US" sz="2800" b="1" dirty="0">
              <a:solidFill>
                <a:srgbClr val="8B25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5A955-6394-FAE2-C4B4-87C2164EF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133600"/>
            <a:ext cx="4988697" cy="214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6CAAC6-4E3E-EB98-D04F-9A255EB00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1918552"/>
            <a:ext cx="6362700" cy="234864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606957-6591-6F1F-5B13-495BD2E8732D}"/>
              </a:ext>
            </a:extLst>
          </p:cNvPr>
          <p:cNvSpPr/>
          <p:nvPr/>
        </p:nvSpPr>
        <p:spPr>
          <a:xfrm>
            <a:off x="1536700" y="4584700"/>
            <a:ext cx="4191000" cy="10668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MINT+DMQ: 1 </a:t>
            </a:r>
            <a:r>
              <a:rPr lang="en-US" sz="2400" dirty="0" err="1"/>
              <a:t>Mitig</a:t>
            </a:r>
            <a:r>
              <a:rPr lang="en-US" sz="2400" dirty="0"/>
              <a:t> per </a:t>
            </a:r>
            <a:r>
              <a:rPr lang="en-US" sz="2400" dirty="0" err="1"/>
              <a:t>tREFI</a:t>
            </a:r>
            <a:endParaRPr lang="en-US" sz="2400" dirty="0"/>
          </a:p>
          <a:p>
            <a:pPr algn="ctr"/>
            <a:r>
              <a:rPr lang="en-US" sz="2400" dirty="0"/>
              <a:t>TRH-D: 1480, Slowdown=0%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C69CD88-9793-CE61-CB76-59AD8B8D9BBA}"/>
              </a:ext>
            </a:extLst>
          </p:cNvPr>
          <p:cNvSpPr/>
          <p:nvPr/>
        </p:nvSpPr>
        <p:spPr>
          <a:xfrm>
            <a:off x="6388100" y="4559300"/>
            <a:ext cx="3949700" cy="10668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MINT+DMQ+RFM16</a:t>
            </a:r>
          </a:p>
          <a:p>
            <a:pPr algn="ctr"/>
            <a:r>
              <a:rPr lang="en-US" sz="2400" dirty="0"/>
              <a:t>TRH-D: 356, Slowdown=1.6%</a:t>
            </a:r>
          </a:p>
        </p:txBody>
      </p:sp>
    </p:spTree>
    <p:extLst>
      <p:ext uri="{BB962C8B-B14F-4D97-AF65-F5344CB8AC3E}">
        <p14:creationId xmlns:p14="http://schemas.microsoft.com/office/powerpoint/2010/main" val="357974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F906A-1239-4BC7-E1D7-3747541C5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BD0DD8C1-D00D-DBD2-B61C-B6EF84D392AC}"/>
              </a:ext>
            </a:extLst>
          </p:cNvPr>
          <p:cNvSpPr txBox="1">
            <a:spLocks/>
          </p:cNvSpPr>
          <p:nvPr/>
        </p:nvSpPr>
        <p:spPr>
          <a:xfrm>
            <a:off x="639233" y="194437"/>
            <a:ext cx="10913533" cy="7113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Painting vs. Sculpture?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35B58B-86E4-EC34-A353-75EC42AD7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65" y="1089507"/>
            <a:ext cx="4384508" cy="44110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181AC2-FFE8-E24A-2692-9AD425D7F703}"/>
              </a:ext>
            </a:extLst>
          </p:cNvPr>
          <p:cNvSpPr/>
          <p:nvPr/>
        </p:nvSpPr>
        <p:spPr>
          <a:xfrm>
            <a:off x="639233" y="5557033"/>
            <a:ext cx="10913533" cy="5334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painting is complete when nothing more needs to be added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F5818C-9D2D-421D-60CD-BA4C89C0C6F0}"/>
              </a:ext>
            </a:extLst>
          </p:cNvPr>
          <p:cNvSpPr/>
          <p:nvPr/>
        </p:nvSpPr>
        <p:spPr>
          <a:xfrm>
            <a:off x="639233" y="6182748"/>
            <a:ext cx="10913533" cy="627126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sculpture is complete when nothing more can be removed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ED980-81EC-4F6E-694D-E3AC2AFD8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945" y="1090618"/>
            <a:ext cx="4196863" cy="43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34" y="2205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Row-Press: New Data-Disturbance Error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9861F-73DC-720A-8E86-72114659FE06}"/>
              </a:ext>
            </a:extLst>
          </p:cNvPr>
          <p:cNvSpPr txBox="1"/>
          <p:nvPr/>
        </p:nvSpPr>
        <p:spPr>
          <a:xfrm>
            <a:off x="584200" y="1214735"/>
            <a:ext cx="10312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After ACT, neighbor row continue to leak charge on the bit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B25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Row-Press: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Keep the row open for a long time!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8F0F28-5484-22BC-EFF6-27A92CECE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496" y="2571750"/>
            <a:ext cx="7149320" cy="28765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8106525-16DC-AEFD-9B46-38999F93C2D0}"/>
              </a:ext>
            </a:extLst>
          </p:cNvPr>
          <p:cNvSpPr/>
          <p:nvPr/>
        </p:nvSpPr>
        <p:spPr>
          <a:xfrm>
            <a:off x="183227" y="5816599"/>
            <a:ext cx="11634218" cy="927101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Row-Press cause bitflips with fewer ACTs, breaks all RH trackers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B598EA-4AD6-512F-D064-1EB5324C5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181350"/>
            <a:ext cx="5005246" cy="1416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2F4D0A-1E25-A14B-DDBD-37D9380BC59E}"/>
              </a:ext>
            </a:extLst>
          </p:cNvPr>
          <p:cNvSpPr txBox="1"/>
          <p:nvPr/>
        </p:nvSpPr>
        <p:spPr>
          <a:xfrm>
            <a:off x="8887476" y="2387084"/>
            <a:ext cx="292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[Luo, Mutlu, et al. ISCA-2023]</a:t>
            </a:r>
          </a:p>
        </p:txBody>
      </p:sp>
    </p:spTree>
    <p:extLst>
      <p:ext uri="{BB962C8B-B14F-4D97-AF65-F5344CB8AC3E}">
        <p14:creationId xmlns:p14="http://schemas.microsoft.com/office/powerpoint/2010/main" val="20591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34" y="0"/>
            <a:ext cx="10913533" cy="1206500"/>
          </a:xfrm>
        </p:spPr>
        <p:txBody>
          <a:bodyPr>
            <a:normAutofit/>
          </a:bodyPr>
          <a:lstStyle/>
          <a:p>
            <a:r>
              <a:rPr lang="en-US" dirty="0"/>
              <a:t>Insight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E84BA-ED23-5752-50BD-5256A05A8CF5}"/>
              </a:ext>
            </a:extLst>
          </p:cNvPr>
          <p:cNvSpPr txBox="1"/>
          <p:nvPr/>
        </p:nvSpPr>
        <p:spPr>
          <a:xfrm>
            <a:off x="482600" y="1036935"/>
            <a:ext cx="10312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Tolerate Row-Press without affecting tolerated threshold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artificial limit 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(applicable to in-DRAM trackers)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 minor impact on storage and performance overheads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CFEABB-8EAA-BB4C-0163-BCF53F5F6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652" y="3283704"/>
            <a:ext cx="3898900" cy="3431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1013D0-0CB2-9C8F-36AB-4559C6067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812722"/>
            <a:ext cx="5801272" cy="83492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F47898-6EE4-209C-917E-F47B5374DE95}"/>
              </a:ext>
            </a:extLst>
          </p:cNvPr>
          <p:cNvSpPr/>
          <p:nvPr/>
        </p:nvSpPr>
        <p:spPr>
          <a:xfrm>
            <a:off x="7717360" y="4411670"/>
            <a:ext cx="1868074" cy="4010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MICRO-2024</a:t>
            </a:r>
          </a:p>
        </p:txBody>
      </p:sp>
    </p:spTree>
    <p:extLst>
      <p:ext uri="{BB962C8B-B14F-4D97-AF65-F5344CB8AC3E}">
        <p14:creationId xmlns:p14="http://schemas.microsoft.com/office/powerpoint/2010/main" val="357962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2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Tolerating Row-Press with MINT?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A09CB1-1FC6-9154-33D4-AD44DF4CFB82}"/>
              </a:ext>
            </a:extLst>
          </p:cNvPr>
          <p:cNvSpPr/>
          <p:nvPr/>
        </p:nvSpPr>
        <p:spPr>
          <a:xfrm>
            <a:off x="183226" y="5702300"/>
            <a:ext cx="11881773" cy="9525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MINT+ImPress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defends both RH and RP at ultra-low cost!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C7486-B41B-D4E5-5037-0792EE4FF169}"/>
              </a:ext>
            </a:extLst>
          </p:cNvPr>
          <p:cNvSpPr txBox="1"/>
          <p:nvPr/>
        </p:nvSpPr>
        <p:spPr>
          <a:xfrm>
            <a:off x="368300" y="1085334"/>
            <a:ext cx="1168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Instead of incrementing CAN by 1 on ACT, increment by EACT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Row if CAN crosses SAN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280F8B-CBF8-A147-4D0F-E7E99DEBB0CC}"/>
              </a:ext>
            </a:extLst>
          </p:cNvPr>
          <p:cNvSpPr/>
          <p:nvPr/>
        </p:nvSpPr>
        <p:spPr>
          <a:xfrm>
            <a:off x="1740606" y="2233603"/>
            <a:ext cx="374073" cy="13659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B1781EE-0FE2-0C2C-7F20-28E083CEB898}"/>
              </a:ext>
            </a:extLst>
          </p:cNvPr>
          <p:cNvCxnSpPr/>
          <p:nvPr/>
        </p:nvCxnSpPr>
        <p:spPr>
          <a:xfrm>
            <a:off x="2211661" y="2916597"/>
            <a:ext cx="555567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B33670E-D799-C786-8199-1C11F4BFA54A}"/>
              </a:ext>
            </a:extLst>
          </p:cNvPr>
          <p:cNvSpPr/>
          <p:nvPr/>
        </p:nvSpPr>
        <p:spPr>
          <a:xfrm>
            <a:off x="7822752" y="2233603"/>
            <a:ext cx="374073" cy="13659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8582F-D10E-E624-D0FF-D4C37BA05FEC}"/>
              </a:ext>
            </a:extLst>
          </p:cNvPr>
          <p:cNvSpPr txBox="1"/>
          <p:nvPr/>
        </p:nvSpPr>
        <p:spPr>
          <a:xfrm>
            <a:off x="3102955" y="2395392"/>
            <a:ext cx="362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Window (can perform up to 73 ACT)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E7D74571-AB43-396D-8062-136A312007BE}"/>
              </a:ext>
            </a:extLst>
          </p:cNvPr>
          <p:cNvSpPr/>
          <p:nvPr/>
        </p:nvSpPr>
        <p:spPr>
          <a:xfrm>
            <a:off x="622098" y="3751464"/>
            <a:ext cx="3850040" cy="1062243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Row to Mitigate?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 = URAND (0,72) … LFSR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F6494A-96B4-56EE-FA08-B9338837070C}"/>
              </a:ext>
            </a:extLst>
          </p:cNvPr>
          <p:cNvSpPr/>
          <p:nvPr/>
        </p:nvSpPr>
        <p:spPr>
          <a:xfrm>
            <a:off x="4809023" y="4249010"/>
            <a:ext cx="974558" cy="2893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SAN=2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F9AA18-C1F9-751E-06BC-520E137FF64A}"/>
              </a:ext>
            </a:extLst>
          </p:cNvPr>
          <p:cNvSpPr/>
          <p:nvPr/>
        </p:nvSpPr>
        <p:spPr>
          <a:xfrm>
            <a:off x="2434791" y="2764724"/>
            <a:ext cx="974558" cy="28931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CAN=0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FFD336-97FC-B905-8D52-87B1D550769A}"/>
              </a:ext>
            </a:extLst>
          </p:cNvPr>
          <p:cNvSpPr/>
          <p:nvPr/>
        </p:nvSpPr>
        <p:spPr>
          <a:xfrm>
            <a:off x="3497580" y="2760736"/>
            <a:ext cx="974558" cy="28931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CAN=1.5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C5C30C-C704-3B9F-1FE4-1C24027AF1E1}"/>
              </a:ext>
            </a:extLst>
          </p:cNvPr>
          <p:cNvSpPr/>
          <p:nvPr/>
        </p:nvSpPr>
        <p:spPr>
          <a:xfrm>
            <a:off x="4560369" y="2771940"/>
            <a:ext cx="974558" cy="2893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CAN=2.8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9CE83F-2629-39FC-43A1-E61FEEE2C639}"/>
              </a:ext>
            </a:extLst>
          </p:cNvPr>
          <p:cNvSpPr/>
          <p:nvPr/>
        </p:nvSpPr>
        <p:spPr>
          <a:xfrm>
            <a:off x="5641755" y="2779313"/>
            <a:ext cx="974558" cy="28931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CAN=4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CCA0ED-D832-C26F-62D2-B7EF13F2216F}"/>
              </a:ext>
            </a:extLst>
          </p:cNvPr>
          <p:cNvSpPr/>
          <p:nvPr/>
        </p:nvSpPr>
        <p:spPr>
          <a:xfrm>
            <a:off x="6926581" y="2833201"/>
            <a:ext cx="108284" cy="16323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0B2BBA-1DA1-5258-97A4-165F8212A127}"/>
              </a:ext>
            </a:extLst>
          </p:cNvPr>
          <p:cNvSpPr/>
          <p:nvPr/>
        </p:nvSpPr>
        <p:spPr>
          <a:xfrm>
            <a:off x="7078981" y="2829186"/>
            <a:ext cx="108284" cy="16323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82C1DE-0E14-F453-64E9-861E2CA3015D}"/>
              </a:ext>
            </a:extLst>
          </p:cNvPr>
          <p:cNvSpPr/>
          <p:nvPr/>
        </p:nvSpPr>
        <p:spPr>
          <a:xfrm>
            <a:off x="7231381" y="2825174"/>
            <a:ext cx="108284" cy="16323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6A61F3-5281-A19F-CDD0-931CEFCE9C45}"/>
              </a:ext>
            </a:extLst>
          </p:cNvPr>
          <p:cNvSpPr/>
          <p:nvPr/>
        </p:nvSpPr>
        <p:spPr>
          <a:xfrm>
            <a:off x="7522509" y="4277701"/>
            <a:ext cx="1280998" cy="2893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D34340-E6CC-CB16-25B3-903E96FDF37B}"/>
              </a:ext>
            </a:extLst>
          </p:cNvPr>
          <p:cNvSpPr txBox="1"/>
          <p:nvPr/>
        </p:nvSpPr>
        <p:spPr>
          <a:xfrm>
            <a:off x="8846543" y="2466512"/>
            <a:ext cx="2989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SAN: Selected Activation Num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CAN: Current Activation Num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SAR: Sampled Address Reg</a:t>
            </a:r>
          </a:p>
        </p:txBody>
      </p:sp>
    </p:spTree>
    <p:extLst>
      <p:ext uri="{BB962C8B-B14F-4D97-AF65-F5344CB8AC3E}">
        <p14:creationId xmlns:p14="http://schemas.microsoft.com/office/powerpoint/2010/main" val="21272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1.25E-6 -0.127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19" grpId="1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B612D-20D1-E31F-8D6A-148F19FD6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439851BD-DADC-7FA4-9BA9-95F23EB9938A}"/>
              </a:ext>
            </a:extLst>
          </p:cNvPr>
          <p:cNvSpPr txBox="1">
            <a:spLocks/>
          </p:cNvSpPr>
          <p:nvPr/>
        </p:nvSpPr>
        <p:spPr>
          <a:xfrm>
            <a:off x="639233" y="194437"/>
            <a:ext cx="10913533" cy="7113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Outline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34B8EB-5273-B140-066A-A6CB03748FC3}"/>
              </a:ext>
            </a:extLst>
          </p:cNvPr>
          <p:cNvSpPr txBox="1"/>
          <p:nvPr/>
        </p:nvSpPr>
        <p:spPr>
          <a:xfrm>
            <a:off x="835025" y="1231990"/>
            <a:ext cx="6975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Rowhammer Saga</a:t>
            </a:r>
          </a:p>
          <a:p>
            <a:endParaRPr lang="en-US" sz="26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MINT: Minimalist Randomized Tracker</a:t>
            </a:r>
          </a:p>
          <a:p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C00000"/>
                </a:solidFill>
              </a:rPr>
              <a:t>MOAT: Secure Mitigation with PRAC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err="1"/>
              <a:t>MoPAC</a:t>
            </a:r>
            <a:r>
              <a:rPr lang="en-US" sz="2600" b="1" dirty="0"/>
              <a:t>: Reducing the Slowdown of PRAC</a:t>
            </a:r>
          </a:p>
          <a:p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Parting Thoughts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E66E5C-4C83-38D1-6010-FDFD79E17E79}"/>
              </a:ext>
            </a:extLst>
          </p:cNvPr>
          <p:cNvSpPr/>
          <p:nvPr/>
        </p:nvSpPr>
        <p:spPr>
          <a:xfrm>
            <a:off x="7780422" y="4764505"/>
            <a:ext cx="1528678" cy="4010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ASPLOS-25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63D23-97B2-7AF7-9710-355B8D37C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5168900"/>
            <a:ext cx="5524500" cy="12065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31014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2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JEDEC Introduces PRAC+ABO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A09CB1-1FC6-9154-33D4-AD44DF4CFB82}"/>
              </a:ext>
            </a:extLst>
          </p:cNvPr>
          <p:cNvSpPr/>
          <p:nvPr/>
        </p:nvSpPr>
        <p:spPr>
          <a:xfrm>
            <a:off x="183226" y="5702300"/>
            <a:ext cx="11881773" cy="9525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PRAC+ABO is a principled defense against RH (big changes to DRAM)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C7486-B41B-D4E5-5037-0792EE4FF169}"/>
              </a:ext>
            </a:extLst>
          </p:cNvPr>
          <p:cNvSpPr txBox="1"/>
          <p:nvPr/>
        </p:nvSpPr>
        <p:spPr>
          <a:xfrm>
            <a:off x="368300" y="1085334"/>
            <a:ext cx="1168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JEDEC: low-cost trackers broken, so let’s go for per-row tracking (space) and ABO (time)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8B2500"/>
                </a:solidFill>
              </a:rPr>
              <a:t>PRAC: </a:t>
            </a:r>
            <a:r>
              <a:rPr lang="en-US" sz="2400" b="1" dirty="0"/>
              <a:t>Per-Row-Activation-Counting, solves the space issue </a:t>
            </a:r>
          </a:p>
          <a:p>
            <a:r>
              <a:rPr lang="en-US" sz="2400" b="1" dirty="0">
                <a:solidFill>
                  <a:srgbClr val="8B2500"/>
                </a:solidFill>
              </a:rPr>
              <a:t>ABO: </a:t>
            </a:r>
            <a:r>
              <a:rPr lang="en-US" sz="2400" b="1" dirty="0"/>
              <a:t>Alert Back-off, solves the time issue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907C16-E615-EA48-F9DB-0A5C12B3B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952750"/>
            <a:ext cx="2705100" cy="23263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5BDB7D1-31B9-8876-5C1A-E5B5B7E94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0" y="3371850"/>
            <a:ext cx="59055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55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1F762-E42D-5B5D-5DBB-8ED2B765C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F004E-D729-F1F8-3A38-251E3C5D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2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Panopticon Design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36A522-0D2C-A28B-CBB5-85258B8F7C04}"/>
              </a:ext>
            </a:extLst>
          </p:cNvPr>
          <p:cNvSpPr/>
          <p:nvPr/>
        </p:nvSpPr>
        <p:spPr>
          <a:xfrm>
            <a:off x="170527" y="5800459"/>
            <a:ext cx="11881773" cy="666353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Panopticon: seminal work &amp; inspiration behind PRAC and ABO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AE7527-9C65-2860-A359-5756240C4BA0}"/>
              </a:ext>
            </a:extLst>
          </p:cNvPr>
          <p:cNvSpPr txBox="1"/>
          <p:nvPr/>
        </p:nvSpPr>
        <p:spPr>
          <a:xfrm>
            <a:off x="368300" y="1085334"/>
            <a:ext cx="1168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PRAC is a framework, does not specify implementation details, security depends on design</a:t>
            </a:r>
          </a:p>
          <a:p>
            <a:endParaRPr lang="en-US" sz="2400" b="1" dirty="0"/>
          </a:p>
          <a:p>
            <a:r>
              <a:rPr lang="en-US" sz="2400" b="1" dirty="0"/>
              <a:t>Typically, some SRAM needed to track which row(s) will get mitigated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5A71C-1871-97A6-1EF4-7EB1793E5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227" y="2451100"/>
            <a:ext cx="2725078" cy="2870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97FC6A-A5EE-7A4E-6B0C-A22C9F98317C}"/>
              </a:ext>
            </a:extLst>
          </p:cNvPr>
          <p:cNvSpPr/>
          <p:nvPr/>
        </p:nvSpPr>
        <p:spPr>
          <a:xfrm>
            <a:off x="127000" y="34290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3DBA7C-98F0-C54E-0506-7F42DE5225C8}"/>
              </a:ext>
            </a:extLst>
          </p:cNvPr>
          <p:cNvSpPr/>
          <p:nvPr/>
        </p:nvSpPr>
        <p:spPr>
          <a:xfrm>
            <a:off x="800100" y="4908176"/>
            <a:ext cx="2319618" cy="29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A2B622-8FFE-D009-5A72-49C17F94FD71}"/>
              </a:ext>
            </a:extLst>
          </p:cNvPr>
          <p:cNvSpPr/>
          <p:nvPr/>
        </p:nvSpPr>
        <p:spPr>
          <a:xfrm>
            <a:off x="3791712" y="5001357"/>
            <a:ext cx="2657856" cy="29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(8 entry queue per-bank)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1E9AD-EA38-98AA-6336-6C16F7286A6C}"/>
              </a:ext>
            </a:extLst>
          </p:cNvPr>
          <p:cNvSpPr/>
          <p:nvPr/>
        </p:nvSpPr>
        <p:spPr>
          <a:xfrm>
            <a:off x="3241638" y="3213294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0DEC6BA-3A2A-1FBA-8AD0-A6AAE5D145B0}"/>
              </a:ext>
            </a:extLst>
          </p:cNvPr>
          <p:cNvSpPr/>
          <p:nvPr/>
        </p:nvSpPr>
        <p:spPr>
          <a:xfrm>
            <a:off x="7559039" y="3556434"/>
            <a:ext cx="3354493" cy="8401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One aggressor-row mitigated every Nth REF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3D432F7-DE37-A328-CE4A-B6C52A731E26}"/>
              </a:ext>
            </a:extLst>
          </p:cNvPr>
          <p:cNvSpPr/>
          <p:nvPr/>
        </p:nvSpPr>
        <p:spPr>
          <a:xfrm>
            <a:off x="7559039" y="4510227"/>
            <a:ext cx="3354493" cy="8401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Trigger ALERT </a:t>
            </a:r>
            <a:br>
              <a:rPr lang="en-US" sz="2400" dirty="0"/>
            </a:br>
            <a:r>
              <a:rPr lang="en-US" sz="2400" dirty="0"/>
              <a:t>if queue is full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64F74D4-1E75-C416-186C-0414E5EDE833}"/>
              </a:ext>
            </a:extLst>
          </p:cNvPr>
          <p:cNvSpPr/>
          <p:nvPr/>
        </p:nvSpPr>
        <p:spPr>
          <a:xfrm>
            <a:off x="7559038" y="2525788"/>
            <a:ext cx="3354493" cy="8401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Insert row in queue </a:t>
            </a:r>
            <a:br>
              <a:rPr lang="en-US" sz="2400" dirty="0"/>
            </a:br>
            <a:r>
              <a:rPr lang="en-US" sz="2400" dirty="0"/>
              <a:t>if threshold bit flips</a:t>
            </a:r>
          </a:p>
        </p:txBody>
      </p:sp>
    </p:spTree>
    <p:extLst>
      <p:ext uri="{BB962C8B-B14F-4D97-AF65-F5344CB8AC3E}">
        <p14:creationId xmlns:p14="http://schemas.microsoft.com/office/powerpoint/2010/main" val="4583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2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Exploiting Tardiness for Attack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A09CB1-1FC6-9154-33D4-AD44DF4CFB82}"/>
              </a:ext>
            </a:extLst>
          </p:cNvPr>
          <p:cNvSpPr/>
          <p:nvPr/>
        </p:nvSpPr>
        <p:spPr>
          <a:xfrm>
            <a:off x="127000" y="5997459"/>
            <a:ext cx="11881773" cy="502194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Jailbreak inflicts 1150 ACTs on a row for design with threshold of 128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C7486-B41B-D4E5-5037-0792EE4FF169}"/>
              </a:ext>
            </a:extLst>
          </p:cNvPr>
          <p:cNvSpPr txBox="1"/>
          <p:nvPr/>
        </p:nvSpPr>
        <p:spPr>
          <a:xfrm>
            <a:off x="368300" y="1085334"/>
            <a:ext cx="1168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E.g. Design does not track activations while the row is buffered in the queue</a:t>
            </a:r>
          </a:p>
          <a:p>
            <a:endParaRPr lang="en-US" sz="2400" b="1" dirty="0"/>
          </a:p>
          <a:p>
            <a:r>
              <a:rPr lang="en-US" sz="2400" b="1" dirty="0"/>
              <a:t>We can attack this design by filling the queue, and hammering the youngest row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65EF8F-5956-4A37-ACFC-DFA16E90B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208" y="2533650"/>
            <a:ext cx="5613400" cy="2705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6B78D7-F7B0-1DCE-7467-8FC4B4171040}"/>
              </a:ext>
            </a:extLst>
          </p:cNvPr>
          <p:cNvSpPr/>
          <p:nvPr/>
        </p:nvSpPr>
        <p:spPr>
          <a:xfrm>
            <a:off x="127000" y="34290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26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B3F6D-0CF8-88E9-99A3-86DDB5521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09782-8091-2030-A192-974FCBCB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437"/>
            <a:ext cx="12387943" cy="711321"/>
          </a:xfrm>
        </p:spPr>
        <p:txBody>
          <a:bodyPr>
            <a:normAutofit/>
          </a:bodyPr>
          <a:lstStyle/>
          <a:p>
            <a:r>
              <a:rPr lang="en-US" dirty="0"/>
              <a:t>MOAT: Minimalist Provably Secure Design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76AD3-4067-46BF-5037-0B4010493162}"/>
              </a:ext>
            </a:extLst>
          </p:cNvPr>
          <p:cNvSpPr txBox="1"/>
          <p:nvPr/>
        </p:nvSpPr>
        <p:spPr>
          <a:xfrm>
            <a:off x="302915" y="1034341"/>
            <a:ext cx="11811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Insight</a:t>
            </a:r>
            <a:r>
              <a:rPr lang="en-US" sz="2400" b="1" dirty="0"/>
              <a:t>: Greedily track a single entry per bank (minimalist design, low SRAM cost)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ATH: </a:t>
            </a:r>
            <a:r>
              <a:rPr lang="en-US" sz="2400" b="1" dirty="0"/>
              <a:t>ALERT Threshold determines TRH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0300C-B1C7-C87F-73CD-CD6CAC1A8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711" y="1969433"/>
            <a:ext cx="1810658" cy="318325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C059212-B991-FC44-AE7C-01615734A7F0}"/>
              </a:ext>
            </a:extLst>
          </p:cNvPr>
          <p:cNvSpPr/>
          <p:nvPr/>
        </p:nvSpPr>
        <p:spPr>
          <a:xfrm>
            <a:off x="983409" y="5096681"/>
            <a:ext cx="1650705" cy="52588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Row </a:t>
            </a:r>
            <a:r>
              <a:rPr lang="en-US" sz="2400" b="1" dirty="0" err="1"/>
              <a:t>Addr</a:t>
            </a:r>
            <a:endParaRPr lang="en-US" sz="24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8B804E-58D6-822E-A67C-35181A233712}"/>
              </a:ext>
            </a:extLst>
          </p:cNvPr>
          <p:cNvSpPr/>
          <p:nvPr/>
        </p:nvSpPr>
        <p:spPr>
          <a:xfrm>
            <a:off x="2611995" y="5096681"/>
            <a:ext cx="836659" cy="525880"/>
          </a:xfrm>
          <a:prstGeom prst="rect">
            <a:avLst/>
          </a:prstGeom>
          <a:solidFill>
            <a:srgbClr val="FFE0E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Ctr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2AA1E0-2BCB-C56A-5B10-D910E628C640}"/>
              </a:ext>
            </a:extLst>
          </p:cNvPr>
          <p:cNvSpPr txBox="1"/>
          <p:nvPr/>
        </p:nvSpPr>
        <p:spPr>
          <a:xfrm>
            <a:off x="302915" y="5680642"/>
            <a:ext cx="407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CTA: Currently Tracked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1F4067-5858-64AC-9DBB-5706E24CA0FD}"/>
              </a:ext>
            </a:extLst>
          </p:cNvPr>
          <p:cNvGrpSpPr/>
          <p:nvPr/>
        </p:nvGrpSpPr>
        <p:grpSpPr>
          <a:xfrm>
            <a:off x="3513967" y="2169417"/>
            <a:ext cx="7015922" cy="1408695"/>
            <a:chOff x="3513967" y="2169417"/>
            <a:chExt cx="7015922" cy="1408695"/>
          </a:xfrm>
        </p:grpSpPr>
        <p:sp>
          <p:nvSpPr>
            <p:cNvPr id="50" name="Diamond 49">
              <a:extLst>
                <a:ext uri="{FF2B5EF4-FFF2-40B4-BE49-F238E27FC236}">
                  <a16:creationId xmlns:a16="http://schemas.microsoft.com/office/drawing/2014/main" id="{DBD9B2C5-AF16-628E-0EA7-4077F1DF8165}"/>
                </a:ext>
              </a:extLst>
            </p:cNvPr>
            <p:cNvSpPr/>
            <p:nvPr/>
          </p:nvSpPr>
          <p:spPr>
            <a:xfrm>
              <a:off x="4875533" y="2169417"/>
              <a:ext cx="2950496" cy="1408695"/>
            </a:xfrm>
            <a:prstGeom prst="diamond">
              <a:avLst/>
            </a:prstGeom>
            <a:solidFill>
              <a:schemeClr val="accent5"/>
            </a:solidFill>
            <a:ln>
              <a:solidFill>
                <a:schemeClr val="accent1">
                  <a:shade val="15000"/>
                  <a:alpha val="48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</a:rPr>
                <a:t>PRAC.Ctr</a:t>
              </a:r>
              <a:r>
                <a:rPr lang="en-US" sz="2400" b="1" dirty="0">
                  <a:solidFill>
                    <a:schemeClr val="bg1"/>
                  </a:solidFill>
                </a:rPr>
                <a:t> &gt; </a:t>
              </a:r>
              <a:r>
                <a:rPr lang="en-US" sz="2400" b="1" dirty="0" err="1">
                  <a:solidFill>
                    <a:schemeClr val="bg1"/>
                  </a:solidFill>
                </a:rPr>
                <a:t>CTA.Ctr</a:t>
              </a:r>
              <a:r>
                <a:rPr lang="en-US" sz="24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52" name="Right Arrow 51">
              <a:extLst>
                <a:ext uri="{FF2B5EF4-FFF2-40B4-BE49-F238E27FC236}">
                  <a16:creationId xmlns:a16="http://schemas.microsoft.com/office/drawing/2014/main" id="{2CAE212C-668B-04BC-FBB2-BBBAF10E52B8}"/>
                </a:ext>
              </a:extLst>
            </p:cNvPr>
            <p:cNvSpPr/>
            <p:nvPr/>
          </p:nvSpPr>
          <p:spPr>
            <a:xfrm flipV="1">
              <a:off x="3852084" y="2742468"/>
              <a:ext cx="972220" cy="26259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229CAA-A887-33E5-980A-2A51FB66AF6C}"/>
                </a:ext>
              </a:extLst>
            </p:cNvPr>
            <p:cNvSpPr txBox="1"/>
            <p:nvPr/>
          </p:nvSpPr>
          <p:spPr>
            <a:xfrm>
              <a:off x="3513967" y="2266399"/>
              <a:ext cx="1471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On Access</a:t>
              </a:r>
            </a:p>
          </p:txBody>
        </p:sp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id="{8F144F3B-CCF2-F0ED-A677-0E2E8E49D0E0}"/>
                </a:ext>
              </a:extLst>
            </p:cNvPr>
            <p:cNvSpPr/>
            <p:nvPr/>
          </p:nvSpPr>
          <p:spPr>
            <a:xfrm flipV="1">
              <a:off x="7888458" y="2754062"/>
              <a:ext cx="972220" cy="26259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1118E7-05B9-C358-6345-B9AA865D0FE7}"/>
                </a:ext>
              </a:extLst>
            </p:cNvPr>
            <p:cNvSpPr txBox="1"/>
            <p:nvPr/>
          </p:nvSpPr>
          <p:spPr>
            <a:xfrm>
              <a:off x="8157397" y="2384730"/>
              <a:ext cx="599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Yes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19A26C02-D44D-8A19-6F1B-F62BEE25F2E8}"/>
                </a:ext>
              </a:extLst>
            </p:cNvPr>
            <p:cNvSpPr/>
            <p:nvPr/>
          </p:nvSpPr>
          <p:spPr>
            <a:xfrm>
              <a:off x="8860679" y="2396202"/>
              <a:ext cx="1669210" cy="830997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Overwrite 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CTA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05239E5-C409-73E9-8667-52451D009D09}"/>
              </a:ext>
            </a:extLst>
          </p:cNvPr>
          <p:cNvSpPr txBox="1"/>
          <p:nvPr/>
        </p:nvSpPr>
        <p:spPr>
          <a:xfrm>
            <a:off x="4135729" y="4685070"/>
            <a:ext cx="5567802" cy="461665"/>
          </a:xfrm>
          <a:prstGeom prst="rect">
            <a:avLst/>
          </a:prstGeom>
          <a:solidFill>
            <a:schemeClr val="accent5"/>
          </a:solidFill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On ALERT/Mitigative REF: mitigate CTA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40409AE-E3DD-1745-26F2-1256CC83B9AE}"/>
              </a:ext>
            </a:extLst>
          </p:cNvPr>
          <p:cNvSpPr txBox="1"/>
          <p:nvPr/>
        </p:nvSpPr>
        <p:spPr>
          <a:xfrm>
            <a:off x="4120485" y="4007109"/>
            <a:ext cx="5567802" cy="459727"/>
          </a:xfrm>
          <a:prstGeom prst="rect">
            <a:avLst/>
          </a:prstGeom>
          <a:solidFill>
            <a:schemeClr val="accent5"/>
          </a:solidFill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On Access: if </a:t>
            </a:r>
            <a:r>
              <a:rPr lang="en-US" sz="2400" b="1" dirty="0" err="1">
                <a:solidFill>
                  <a:schemeClr val="bg1"/>
                </a:solidFill>
              </a:rPr>
              <a:t>CTA.Ctr</a:t>
            </a:r>
            <a:r>
              <a:rPr lang="en-US" sz="2400" b="1" dirty="0">
                <a:solidFill>
                  <a:schemeClr val="bg1"/>
                </a:solidFill>
              </a:rPr>
              <a:t> &gt; ATH, trigger ALERT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C29FD90-6A11-35F1-9398-C7C845254E07}"/>
              </a:ext>
            </a:extLst>
          </p:cNvPr>
          <p:cNvSpPr txBox="1"/>
          <p:nvPr/>
        </p:nvSpPr>
        <p:spPr>
          <a:xfrm>
            <a:off x="190498" y="6140343"/>
            <a:ext cx="11811000" cy="523220"/>
          </a:xfrm>
          <a:prstGeom prst="rect">
            <a:avLst/>
          </a:prstGeom>
          <a:solidFill>
            <a:schemeClr val="accent5"/>
          </a:solidFill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MOAT is the first provably secure implementation for PRAC+ABO</a:t>
            </a:r>
          </a:p>
        </p:txBody>
      </p:sp>
    </p:spTree>
    <p:extLst>
      <p:ext uri="{BB962C8B-B14F-4D97-AF65-F5344CB8AC3E}">
        <p14:creationId xmlns:p14="http://schemas.microsoft.com/office/powerpoint/2010/main" val="90609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2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MOAT Overheads (norm. to PRAC)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A09CB1-1FC6-9154-33D4-AD44DF4CFB82}"/>
              </a:ext>
            </a:extLst>
          </p:cNvPr>
          <p:cNvSpPr/>
          <p:nvPr/>
        </p:nvSpPr>
        <p:spPr>
          <a:xfrm>
            <a:off x="221326" y="6019800"/>
            <a:ext cx="11881773" cy="5334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MOAT with ATH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= 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128+ incurs 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virtually zero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ALERTs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C7486-B41B-D4E5-5037-0792EE4FF169}"/>
              </a:ext>
            </a:extLst>
          </p:cNvPr>
          <p:cNvSpPr txBox="1"/>
          <p:nvPr/>
        </p:nvSpPr>
        <p:spPr>
          <a:xfrm>
            <a:off x="368300" y="1085334"/>
            <a:ext cx="1168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The mitigation (ALERTs) from MOAT cause negligible performance overheads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6B78D7-F7B0-1DCE-7467-8FC4B4171040}"/>
              </a:ext>
            </a:extLst>
          </p:cNvPr>
          <p:cNvSpPr/>
          <p:nvPr/>
        </p:nvSpPr>
        <p:spPr>
          <a:xfrm>
            <a:off x="127000" y="34290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30EB7-D937-1EFD-DE32-5994326E7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79" y="1616423"/>
            <a:ext cx="11215899" cy="2142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E01B89-B827-9943-60B2-015A69DD5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63" y="3719470"/>
            <a:ext cx="10899930" cy="21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D52E6-410F-309E-C7C3-C3C611C18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A949C7D4-64F1-6228-E5F8-D018CFFD3356}"/>
              </a:ext>
            </a:extLst>
          </p:cNvPr>
          <p:cNvSpPr txBox="1">
            <a:spLocks/>
          </p:cNvSpPr>
          <p:nvPr/>
        </p:nvSpPr>
        <p:spPr>
          <a:xfrm>
            <a:off x="639233" y="194437"/>
            <a:ext cx="10913533" cy="7113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Outline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BA97A3-472A-1482-3E8A-19F5B555A3F2}"/>
              </a:ext>
            </a:extLst>
          </p:cNvPr>
          <p:cNvSpPr txBox="1"/>
          <p:nvPr/>
        </p:nvSpPr>
        <p:spPr>
          <a:xfrm>
            <a:off x="835025" y="1231990"/>
            <a:ext cx="6975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Rowhammer Saga</a:t>
            </a:r>
          </a:p>
          <a:p>
            <a:endParaRPr lang="en-US" sz="26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MINT: Minimalist Randomized Tracker</a:t>
            </a:r>
          </a:p>
          <a:p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MOAT: Secure Mitigation with PRAC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C00000"/>
                </a:solidFill>
              </a:rPr>
              <a:t>MoPAC</a:t>
            </a:r>
            <a:r>
              <a:rPr lang="en-US" sz="2600" b="1" dirty="0">
                <a:solidFill>
                  <a:srgbClr val="C00000"/>
                </a:solidFill>
              </a:rPr>
              <a:t>: Reducing the Slowdown of PRAC</a:t>
            </a:r>
            <a:br>
              <a:rPr lang="en-US" sz="2600" b="1" dirty="0">
                <a:solidFill>
                  <a:srgbClr val="C00000"/>
                </a:solidFill>
              </a:rPr>
            </a:br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Parting Thoughts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F2530-7951-7B96-9050-905161D59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900" y="5402265"/>
            <a:ext cx="6802964" cy="120052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9A8A62-C9D7-B750-082E-76C1951F603F}"/>
              </a:ext>
            </a:extLst>
          </p:cNvPr>
          <p:cNvSpPr/>
          <p:nvPr/>
        </p:nvSpPr>
        <p:spPr>
          <a:xfrm>
            <a:off x="7307635" y="4922338"/>
            <a:ext cx="2277978" cy="4799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ISCA-2025</a:t>
            </a:r>
          </a:p>
        </p:txBody>
      </p:sp>
    </p:spTree>
    <p:extLst>
      <p:ext uri="{BB962C8B-B14F-4D97-AF65-F5344CB8AC3E}">
        <p14:creationId xmlns:p14="http://schemas.microsoft.com/office/powerpoint/2010/main" val="89778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20A31D1-6A2B-C84A-932F-B6CE66573EAD}"/>
              </a:ext>
            </a:extLst>
          </p:cNvPr>
          <p:cNvSpPr/>
          <p:nvPr/>
        </p:nvSpPr>
        <p:spPr>
          <a:xfrm>
            <a:off x="2413689" y="2273189"/>
            <a:ext cx="1347257" cy="12588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7DC7DD-0F71-2D41-8513-56AA092C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Rowhammer Saga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A915F6-093B-0445-9067-DC810B86E373}"/>
              </a:ext>
            </a:extLst>
          </p:cNvPr>
          <p:cNvSpPr/>
          <p:nvPr/>
        </p:nvSpPr>
        <p:spPr>
          <a:xfrm>
            <a:off x="2418839" y="2286069"/>
            <a:ext cx="643944" cy="6181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A3DAAC-B767-1A4E-AE90-C11B0C9E748E}"/>
              </a:ext>
            </a:extLst>
          </p:cNvPr>
          <p:cNvSpPr/>
          <p:nvPr/>
        </p:nvSpPr>
        <p:spPr>
          <a:xfrm>
            <a:off x="3094979" y="2286069"/>
            <a:ext cx="643944" cy="6181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5965CE-50BF-174E-AB5B-9C4B83D20C4C}"/>
              </a:ext>
            </a:extLst>
          </p:cNvPr>
          <p:cNvSpPr/>
          <p:nvPr/>
        </p:nvSpPr>
        <p:spPr>
          <a:xfrm>
            <a:off x="2418839" y="2904631"/>
            <a:ext cx="643944" cy="6181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3D7C4F-AFD7-5744-94D5-5BB9B5C4D6AE}"/>
              </a:ext>
            </a:extLst>
          </p:cNvPr>
          <p:cNvSpPr/>
          <p:nvPr/>
        </p:nvSpPr>
        <p:spPr>
          <a:xfrm>
            <a:off x="3094979" y="2904631"/>
            <a:ext cx="643944" cy="6181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0995F3-B19D-834D-97C7-E4F2156B31BF}"/>
              </a:ext>
            </a:extLst>
          </p:cNvPr>
          <p:cNvSpPr txBox="1"/>
          <p:nvPr/>
        </p:nvSpPr>
        <p:spPr>
          <a:xfrm>
            <a:off x="687187" y="1234231"/>
            <a:ext cx="4598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DRAM Scaling for Increased Capacity 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  <a:sym typeface="Wingdings" pitchFamily="2" charset="2"/>
              </a:rPr>
              <a:t>More </a:t>
            </a:r>
            <a:r>
              <a:rPr lang="en-US" sz="2200" b="1" dirty="0">
                <a:solidFill>
                  <a:srgbClr val="C00000"/>
                </a:solidFill>
              </a:rPr>
              <a:t>Inter-Cell Interference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5EE4B31-3EC7-994E-A1E1-E6FB8DA7C5F6}"/>
              </a:ext>
            </a:extLst>
          </p:cNvPr>
          <p:cNvSpPr txBox="1"/>
          <p:nvPr/>
        </p:nvSpPr>
        <p:spPr>
          <a:xfrm>
            <a:off x="1061910" y="2467961"/>
            <a:ext cx="152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DRAM</a:t>
            </a:r>
          </a:p>
          <a:p>
            <a:pPr algn="ctr"/>
            <a:r>
              <a:rPr lang="en-US" sz="2200" b="1" dirty="0"/>
              <a:t>(old)</a:t>
            </a:r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B946392C-0A8A-274B-8CBB-F090E54870B9}"/>
              </a:ext>
            </a:extLst>
          </p:cNvPr>
          <p:cNvSpPr/>
          <p:nvPr/>
        </p:nvSpPr>
        <p:spPr>
          <a:xfrm>
            <a:off x="2922564" y="3734656"/>
            <a:ext cx="298726" cy="3734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9710AC-8F3A-564A-B3F5-A9EECDECA945}"/>
              </a:ext>
            </a:extLst>
          </p:cNvPr>
          <p:cNvGrpSpPr/>
          <p:nvPr/>
        </p:nvGrpSpPr>
        <p:grpSpPr>
          <a:xfrm>
            <a:off x="2408663" y="4288039"/>
            <a:ext cx="1272496" cy="1215794"/>
            <a:chOff x="1327936" y="2608159"/>
            <a:chExt cx="1272496" cy="1215794"/>
          </a:xfrm>
          <a:solidFill>
            <a:srgbClr val="C00000"/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1EB911A-73A4-B94C-BDCC-090DE9F5D25D}"/>
                </a:ext>
              </a:extLst>
            </p:cNvPr>
            <p:cNvGrpSpPr/>
            <p:nvPr/>
          </p:nvGrpSpPr>
          <p:grpSpPr>
            <a:xfrm>
              <a:off x="1327936" y="2608159"/>
              <a:ext cx="633578" cy="609141"/>
              <a:chOff x="1456386" y="2740534"/>
              <a:chExt cx="1298833" cy="1231343"/>
            </a:xfrm>
            <a:grpFill/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4AB8017-00DA-024C-8AE7-B94AE590031C}"/>
                  </a:ext>
                </a:extLst>
              </p:cNvPr>
              <p:cNvSpPr/>
              <p:nvPr/>
            </p:nvSpPr>
            <p:spPr>
              <a:xfrm>
                <a:off x="1456386" y="2740534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22EE4CC-7E08-104B-8B9B-163A754E30B3}"/>
                  </a:ext>
                </a:extLst>
              </p:cNvPr>
              <p:cNvSpPr/>
              <p:nvPr/>
            </p:nvSpPr>
            <p:spPr>
              <a:xfrm>
                <a:off x="2111276" y="2740534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9E9E77D-51F9-664B-9007-061C7C9E9701}"/>
                  </a:ext>
                </a:extLst>
              </p:cNvPr>
              <p:cNvSpPr/>
              <p:nvPr/>
            </p:nvSpPr>
            <p:spPr>
              <a:xfrm>
                <a:off x="1456386" y="3353690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2CDF29E-97E6-AE40-9768-A849EF493CEE}"/>
                  </a:ext>
                </a:extLst>
              </p:cNvPr>
              <p:cNvSpPr/>
              <p:nvPr/>
            </p:nvSpPr>
            <p:spPr>
              <a:xfrm>
                <a:off x="2111276" y="3353692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4827187-A070-8643-935F-7967C5CD2991}"/>
                </a:ext>
              </a:extLst>
            </p:cNvPr>
            <p:cNvGrpSpPr/>
            <p:nvPr/>
          </p:nvGrpSpPr>
          <p:grpSpPr>
            <a:xfrm>
              <a:off x="1966854" y="2608159"/>
              <a:ext cx="633578" cy="609141"/>
              <a:chOff x="1479887" y="2767328"/>
              <a:chExt cx="1298833" cy="1231343"/>
            </a:xfrm>
            <a:grpFill/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37908F7-CB99-B443-973D-79731A9C07C3}"/>
                  </a:ext>
                </a:extLst>
              </p:cNvPr>
              <p:cNvSpPr/>
              <p:nvPr/>
            </p:nvSpPr>
            <p:spPr>
              <a:xfrm>
                <a:off x="1479887" y="2767328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05EACDB-596C-B747-89CC-F0B24DB7B1C5}"/>
                  </a:ext>
                </a:extLst>
              </p:cNvPr>
              <p:cNvSpPr/>
              <p:nvPr/>
            </p:nvSpPr>
            <p:spPr>
              <a:xfrm>
                <a:off x="2134777" y="2767328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8CFFEB0-C58A-394E-868E-07920691EBD2}"/>
                  </a:ext>
                </a:extLst>
              </p:cNvPr>
              <p:cNvSpPr/>
              <p:nvPr/>
            </p:nvSpPr>
            <p:spPr>
              <a:xfrm>
                <a:off x="1479887" y="3380484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139297B-6E8C-1244-8955-3A2829487887}"/>
                  </a:ext>
                </a:extLst>
              </p:cNvPr>
              <p:cNvSpPr/>
              <p:nvPr/>
            </p:nvSpPr>
            <p:spPr>
              <a:xfrm>
                <a:off x="2134777" y="3380486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0A8CC5C-B2EF-1F4E-BF5A-96C0D7ADFDDC}"/>
                </a:ext>
              </a:extLst>
            </p:cNvPr>
            <p:cNvGrpSpPr/>
            <p:nvPr/>
          </p:nvGrpSpPr>
          <p:grpSpPr>
            <a:xfrm>
              <a:off x="1327936" y="3214812"/>
              <a:ext cx="633578" cy="609141"/>
              <a:chOff x="1440287" y="2744015"/>
              <a:chExt cx="1298833" cy="1231343"/>
            </a:xfrm>
            <a:grpFill/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41385DE-795E-9743-9464-0CE495DE0D4F}"/>
                  </a:ext>
                </a:extLst>
              </p:cNvPr>
              <p:cNvSpPr/>
              <p:nvPr/>
            </p:nvSpPr>
            <p:spPr>
              <a:xfrm>
                <a:off x="1440287" y="2744015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0B1C6C3-B87B-E042-9621-47254BDB8E6A}"/>
                  </a:ext>
                </a:extLst>
              </p:cNvPr>
              <p:cNvSpPr/>
              <p:nvPr/>
            </p:nvSpPr>
            <p:spPr>
              <a:xfrm>
                <a:off x="2095177" y="2744017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E71EE77-B14A-0B47-B3E9-2B2022D4C10E}"/>
                  </a:ext>
                </a:extLst>
              </p:cNvPr>
              <p:cNvSpPr/>
              <p:nvPr/>
            </p:nvSpPr>
            <p:spPr>
              <a:xfrm>
                <a:off x="1440287" y="3357173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03EB64C-01C9-ED41-A10A-25A078B69EF0}"/>
                  </a:ext>
                </a:extLst>
              </p:cNvPr>
              <p:cNvSpPr/>
              <p:nvPr/>
            </p:nvSpPr>
            <p:spPr>
              <a:xfrm>
                <a:off x="2095177" y="3357173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ABBC155-E0E5-D640-8832-552C2A98479D}"/>
                </a:ext>
              </a:extLst>
            </p:cNvPr>
            <p:cNvGrpSpPr/>
            <p:nvPr/>
          </p:nvGrpSpPr>
          <p:grpSpPr>
            <a:xfrm>
              <a:off x="1966854" y="3214812"/>
              <a:ext cx="633578" cy="609141"/>
              <a:chOff x="1461537" y="2800415"/>
              <a:chExt cx="1298834" cy="1231343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36D4C8A-3CDB-0B4E-AA33-AA2D2061015E}"/>
                  </a:ext>
                </a:extLst>
              </p:cNvPr>
              <p:cNvSpPr/>
              <p:nvPr/>
            </p:nvSpPr>
            <p:spPr>
              <a:xfrm>
                <a:off x="1461537" y="2800415"/>
                <a:ext cx="643944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83C7CBE-4FFC-3648-85B1-F691D0DD3117}"/>
                  </a:ext>
                </a:extLst>
              </p:cNvPr>
              <p:cNvSpPr/>
              <p:nvPr/>
            </p:nvSpPr>
            <p:spPr>
              <a:xfrm>
                <a:off x="2116427" y="2800417"/>
                <a:ext cx="643944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AD861EB-9117-D742-A0B1-402BB331B5AE}"/>
                  </a:ext>
                </a:extLst>
              </p:cNvPr>
              <p:cNvSpPr/>
              <p:nvPr/>
            </p:nvSpPr>
            <p:spPr>
              <a:xfrm>
                <a:off x="1461537" y="3413573"/>
                <a:ext cx="643944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E68EFE1-1477-E64A-87C0-472672004C19}"/>
                  </a:ext>
                </a:extLst>
              </p:cNvPr>
              <p:cNvSpPr/>
              <p:nvPr/>
            </p:nvSpPr>
            <p:spPr>
              <a:xfrm>
                <a:off x="2116427" y="3413573"/>
                <a:ext cx="643944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FECACF28-7BC2-FA42-8352-1CA9B2915151}"/>
              </a:ext>
            </a:extLst>
          </p:cNvPr>
          <p:cNvSpPr/>
          <p:nvPr/>
        </p:nvSpPr>
        <p:spPr>
          <a:xfrm>
            <a:off x="2360942" y="4266442"/>
            <a:ext cx="1347257" cy="12588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06C21F2-F1F9-E141-B1DB-2C24EF58ECA5}"/>
              </a:ext>
            </a:extLst>
          </p:cNvPr>
          <p:cNvSpPr txBox="1"/>
          <p:nvPr/>
        </p:nvSpPr>
        <p:spPr>
          <a:xfrm>
            <a:off x="1009532" y="4504509"/>
            <a:ext cx="152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DRAM</a:t>
            </a:r>
          </a:p>
          <a:p>
            <a:pPr algn="ctr"/>
            <a:r>
              <a:rPr lang="en-US" sz="2200" b="1" dirty="0"/>
              <a:t>(new)</a:t>
            </a:r>
          </a:p>
        </p:txBody>
      </p:sp>
      <p:pic>
        <p:nvPicPr>
          <p:cNvPr id="2056" name="Picture 8" descr="Red Spiral Lollipop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199DD0C3-1415-2F4F-AABA-101D761CA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51" y="2667947"/>
            <a:ext cx="439773" cy="45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Red Spiral Lollipop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568A1A43-2C83-8947-B238-C045092F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51" y="4362125"/>
            <a:ext cx="439773" cy="45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3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2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The Problem with PRAC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A09CB1-1FC6-9154-33D4-AD44DF4CFB82}"/>
              </a:ext>
            </a:extLst>
          </p:cNvPr>
          <p:cNvSpPr/>
          <p:nvPr/>
        </p:nvSpPr>
        <p:spPr>
          <a:xfrm>
            <a:off x="155113" y="5902136"/>
            <a:ext cx="11881773" cy="955864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For row conflict, service time increase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s from 40ns to 62ns (1.5x)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closed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-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systems,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increase still significant (13%)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C7486-B41B-D4E5-5037-0792EE4FF169}"/>
              </a:ext>
            </a:extLst>
          </p:cNvPr>
          <p:cNvSpPr txBox="1"/>
          <p:nvPr/>
        </p:nvSpPr>
        <p:spPr>
          <a:xfrm>
            <a:off x="368300" y="1085334"/>
            <a:ext cx="1168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Two sources of slowdown</a:t>
            </a:r>
            <a:r>
              <a:rPr lang="en-US" sz="2400" b="1" dirty="0">
                <a:solidFill>
                  <a:srgbClr val="8B2500"/>
                </a:solidFill>
              </a:rPr>
              <a:t>: Intrinsic (inflated timing) + extrinsic (ABO related stalls)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PRAC suffers from high slowdown because of increased </a:t>
            </a:r>
            <a:r>
              <a:rPr lang="en-US" sz="2400" b="1" dirty="0" err="1"/>
              <a:t>tRP</a:t>
            </a:r>
            <a:r>
              <a:rPr lang="en-US" sz="2400" b="1" dirty="0"/>
              <a:t>/</a:t>
            </a:r>
            <a:r>
              <a:rPr lang="en-US" sz="2400" b="1" dirty="0" err="1"/>
              <a:t>tRC</a:t>
            </a:r>
            <a:r>
              <a:rPr lang="en-US" sz="2400" b="1" dirty="0"/>
              <a:t> (average 10% slowdown)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1D25C-7562-B058-D29E-BB50B55E0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49" y="2595299"/>
            <a:ext cx="68961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53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6D8F9-91D0-CF88-3D56-22FD9E05B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3C71-1C97-EE74-5E92-7CF9908A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2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The Problem with PRAC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987E34-3767-068A-6DBD-647AAB9EEDFC}"/>
              </a:ext>
            </a:extLst>
          </p:cNvPr>
          <p:cNvSpPr/>
          <p:nvPr/>
        </p:nvSpPr>
        <p:spPr>
          <a:xfrm>
            <a:off x="221325" y="5239266"/>
            <a:ext cx="11881773" cy="5334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Note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: some prior studies showed 1% bus BW impact (BW != IPC)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73C11-E1E1-37B8-3437-7180EDA03CAC}"/>
              </a:ext>
            </a:extLst>
          </p:cNvPr>
          <p:cNvSpPr txBox="1"/>
          <p:nvPr/>
        </p:nvSpPr>
        <p:spPr>
          <a:xfrm>
            <a:off x="368300" y="1085334"/>
            <a:ext cx="1168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The high </a:t>
            </a:r>
            <a:r>
              <a:rPr lang="en-US" sz="2400" b="1" dirty="0" err="1"/>
              <a:t>tRP</a:t>
            </a:r>
            <a:r>
              <a:rPr lang="en-US" sz="2400" b="1" dirty="0"/>
              <a:t> and </a:t>
            </a:r>
            <a:r>
              <a:rPr lang="en-US" sz="2400" b="1" dirty="0" err="1"/>
              <a:t>tRC</a:t>
            </a:r>
            <a:r>
              <a:rPr lang="en-US" sz="2400" b="1" dirty="0"/>
              <a:t> causes significant slowdown (consistent with other studies)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9F0C2-427A-48CC-DC2F-C2A290A91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8" y="1952625"/>
            <a:ext cx="11246504" cy="29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C8377D-EDBA-F366-9FE3-79034AE31DF4}"/>
              </a:ext>
            </a:extLst>
          </p:cNvPr>
          <p:cNvSpPr/>
          <p:nvPr/>
        </p:nvSpPr>
        <p:spPr>
          <a:xfrm>
            <a:off x="221324" y="6091386"/>
            <a:ext cx="11881773" cy="5334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If PRAC related slowdown is high,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wil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l the industry adopt PRAC?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1B6DC4B-DD63-46E1-5C32-552928BC1993}"/>
              </a:ext>
            </a:extLst>
          </p:cNvPr>
          <p:cNvSpPr/>
          <p:nvPr/>
        </p:nvSpPr>
        <p:spPr>
          <a:xfrm>
            <a:off x="8782050" y="3771900"/>
            <a:ext cx="1543050" cy="830302"/>
          </a:xfrm>
          <a:prstGeom prst="roundRect">
            <a:avLst/>
          </a:prstGeom>
          <a:noFill/>
          <a:ln w="38100">
            <a:solidFill>
              <a:srgbClr val="8B2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26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7817C-297A-F329-AD89-63A485715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457A-18BF-F0C6-08A7-D40F0584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214"/>
            <a:ext cx="11246504" cy="711321"/>
          </a:xfrm>
        </p:spPr>
        <p:txBody>
          <a:bodyPr>
            <a:normAutofit fontScale="90000"/>
          </a:bodyPr>
          <a:lstStyle/>
          <a:p>
            <a:r>
              <a:rPr lang="en-US" dirty="0"/>
              <a:t>Insight: Are all counter updates necessary?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27831D-7CD8-477D-E5FB-8EBF9B2E99D5}"/>
              </a:ext>
            </a:extLst>
          </p:cNvPr>
          <p:cNvSpPr/>
          <p:nvPr/>
        </p:nvSpPr>
        <p:spPr>
          <a:xfrm>
            <a:off x="221326" y="6019800"/>
            <a:ext cx="11881773" cy="5334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MOPAC uses REF for ctr updates (triggers ABO if buffer fills up)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1D2D4-F50C-AF1E-862A-D6B7217E8501}"/>
              </a:ext>
            </a:extLst>
          </p:cNvPr>
          <p:cNvSpPr txBox="1"/>
          <p:nvPr/>
        </p:nvSpPr>
        <p:spPr>
          <a:xfrm>
            <a:off x="368300" y="1085334"/>
            <a:ext cx="1168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Instead of incrementing PRAC counter on each activation, update probabilistically</a:t>
            </a:r>
          </a:p>
          <a:p>
            <a:endParaRPr lang="en-US" sz="2400" b="1" dirty="0"/>
          </a:p>
          <a:p>
            <a:r>
              <a:rPr lang="en-US" sz="2400" b="1" dirty="0"/>
              <a:t>Revise ATH to account for sampling rate and sampling inefficiency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D139D-315B-7853-0DAF-082B72E86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2919588"/>
            <a:ext cx="5156200" cy="238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3751D7-578C-0899-45AC-BCE650E29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2" y="2781974"/>
            <a:ext cx="5156198" cy="25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B7D20-0DBF-CA3C-91F2-96A123C71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BCFE-D4EE-ADB4-1A7C-485BFB8C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214"/>
            <a:ext cx="11246504" cy="711321"/>
          </a:xfrm>
        </p:spPr>
        <p:txBody>
          <a:bodyPr>
            <a:normAutofit/>
          </a:bodyPr>
          <a:lstStyle/>
          <a:p>
            <a:r>
              <a:rPr lang="en-US" dirty="0"/>
              <a:t>Performance Overhead with </a:t>
            </a:r>
            <a:r>
              <a:rPr lang="en-US" dirty="0" err="1"/>
              <a:t>MoPAC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7ACC8B-EE4B-E7DD-3FDE-47F74784052F}"/>
              </a:ext>
            </a:extLst>
          </p:cNvPr>
          <p:cNvSpPr/>
          <p:nvPr/>
        </p:nvSpPr>
        <p:spPr>
          <a:xfrm>
            <a:off x="221326" y="6019800"/>
            <a:ext cx="11881773" cy="5334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MoPAC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reduces the PRAC slowdown from 10% to 0.1%-2.2%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D1C577-DCA9-D09D-6AEB-5384D27D55AF}"/>
              </a:ext>
            </a:extLst>
          </p:cNvPr>
          <p:cNvSpPr txBox="1"/>
          <p:nvPr/>
        </p:nvSpPr>
        <p:spPr>
          <a:xfrm>
            <a:off x="368300" y="1085334"/>
            <a:ext cx="1168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Unlike PRAC, </a:t>
            </a:r>
            <a:r>
              <a:rPr lang="en-US" sz="2400" b="1" dirty="0" err="1"/>
              <a:t>MoPAC</a:t>
            </a:r>
            <a:r>
              <a:rPr lang="en-US" sz="2400" b="1" dirty="0"/>
              <a:t> performance overhead depends on threshold</a:t>
            </a:r>
          </a:p>
          <a:p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550A6-C311-538F-3334-AC918986A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916331"/>
            <a:ext cx="11463377" cy="33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73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AB897-1356-7382-C1EC-2CD2E96F9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920CBB2B-018C-AE05-3425-6A87944D8A60}"/>
              </a:ext>
            </a:extLst>
          </p:cNvPr>
          <p:cNvSpPr txBox="1">
            <a:spLocks/>
          </p:cNvSpPr>
          <p:nvPr/>
        </p:nvSpPr>
        <p:spPr>
          <a:xfrm>
            <a:off x="639233" y="194437"/>
            <a:ext cx="10913533" cy="7113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Outline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5FBB45-6B7D-CD6F-EDC6-CD092C169B9F}"/>
              </a:ext>
            </a:extLst>
          </p:cNvPr>
          <p:cNvSpPr txBox="1"/>
          <p:nvPr/>
        </p:nvSpPr>
        <p:spPr>
          <a:xfrm>
            <a:off x="835025" y="1231990"/>
            <a:ext cx="69753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Rowhammer Saga</a:t>
            </a:r>
          </a:p>
          <a:p>
            <a:endParaRPr lang="en-US" sz="26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MINT: Minimalist Randomized Tracker</a:t>
            </a:r>
          </a:p>
          <a:p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MOAT: Secure Mitigation with PRAC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chemeClr val="bg2">
                    <a:lumMod val="50000"/>
                  </a:schemeClr>
                </a:solidFill>
              </a:rPr>
              <a:t>MoPAC</a:t>
            </a:r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: Reducing the Slowdown of PRAC</a:t>
            </a:r>
            <a:br>
              <a:rPr lang="en-US" sz="2600" b="1" dirty="0">
                <a:solidFill>
                  <a:schemeClr val="bg2">
                    <a:lumMod val="50000"/>
                  </a:schemeClr>
                </a:solidFill>
              </a:rPr>
            </a:br>
            <a:endParaRPr lang="en-US" sz="2600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C00000"/>
                </a:solidFill>
              </a:rPr>
              <a:t>DREAM: MC-Side Mitigations with DRFM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Parting Thoughts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D9F0D4-80FF-FEF2-D929-5852CDDCCFBD}"/>
              </a:ext>
            </a:extLst>
          </p:cNvPr>
          <p:cNvSpPr/>
          <p:nvPr/>
        </p:nvSpPr>
        <p:spPr>
          <a:xfrm>
            <a:off x="7307635" y="4922338"/>
            <a:ext cx="2277978" cy="4799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ISCA-2025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F024EC-2B5F-5356-FA50-32DBC11DF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559" y="5455784"/>
            <a:ext cx="7314130" cy="118651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79835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4D4B1-39B9-565B-BDF8-D135921CF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7B70E-B1DA-62AE-9302-DAF3C61E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214"/>
            <a:ext cx="11246504" cy="711321"/>
          </a:xfrm>
        </p:spPr>
        <p:txBody>
          <a:bodyPr>
            <a:normAutofit/>
          </a:bodyPr>
          <a:lstStyle/>
          <a:p>
            <a:r>
              <a:rPr lang="en-US" dirty="0"/>
              <a:t>MC-Side Rowhammer Mitigation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C4DA96-A382-A640-6AA0-D74B81253541}"/>
              </a:ext>
            </a:extLst>
          </p:cNvPr>
          <p:cNvSpPr/>
          <p:nvPr/>
        </p:nvSpPr>
        <p:spPr>
          <a:xfrm>
            <a:off x="310227" y="6093158"/>
            <a:ext cx="11881773" cy="5334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MC-based RH mitigation enables SOC vendors to ensure security 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A2055BF-52A8-3003-B7D4-AF53C218A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8371" y="1355189"/>
            <a:ext cx="1345035" cy="134503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71FDE8B-95A4-1C5E-876C-8E825CE2D3D9}"/>
              </a:ext>
            </a:extLst>
          </p:cNvPr>
          <p:cNvGrpSpPr/>
          <p:nvPr/>
        </p:nvGrpSpPr>
        <p:grpSpPr>
          <a:xfrm>
            <a:off x="964889" y="2856591"/>
            <a:ext cx="2754675" cy="801170"/>
            <a:chOff x="1407164" y="4861409"/>
            <a:chExt cx="2754675" cy="801170"/>
          </a:xfrm>
        </p:grpSpPr>
        <p:pic>
          <p:nvPicPr>
            <p:cNvPr id="7" name="Graphic 6" descr="Processor with solid fill">
              <a:extLst>
                <a:ext uri="{FF2B5EF4-FFF2-40B4-BE49-F238E27FC236}">
                  <a16:creationId xmlns:a16="http://schemas.microsoft.com/office/drawing/2014/main" id="{4EDC03F9-D6C1-451C-DFF5-874E3D39D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07164" y="4861410"/>
              <a:ext cx="801169" cy="801169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1115811-09F9-B7CD-2F78-63972D3FA997}"/>
                </a:ext>
              </a:extLst>
            </p:cNvPr>
            <p:cNvSpPr/>
            <p:nvPr/>
          </p:nvSpPr>
          <p:spPr>
            <a:xfrm>
              <a:off x="2376287" y="4861409"/>
              <a:ext cx="1785552" cy="801170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Memory Controller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C2FA21-C293-1F3C-7965-21E5D0E813C9}"/>
              </a:ext>
            </a:extLst>
          </p:cNvPr>
          <p:cNvCxnSpPr>
            <a:cxnSpLocks/>
          </p:cNvCxnSpPr>
          <p:nvPr/>
        </p:nvCxnSpPr>
        <p:spPr>
          <a:xfrm>
            <a:off x="615177" y="2447762"/>
            <a:ext cx="71785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803D3C-69EF-10A8-FDE8-83A8738EC36D}"/>
              </a:ext>
            </a:extLst>
          </p:cNvPr>
          <p:cNvSpPr txBox="1"/>
          <p:nvPr/>
        </p:nvSpPr>
        <p:spPr>
          <a:xfrm>
            <a:off x="450993" y="1972786"/>
            <a:ext cx="71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46D0675-47FC-0BA6-FE90-389EDFBC86DC}"/>
              </a:ext>
            </a:extLst>
          </p:cNvPr>
          <p:cNvSpPr/>
          <p:nvPr/>
        </p:nvSpPr>
        <p:spPr>
          <a:xfrm>
            <a:off x="3291002" y="2120586"/>
            <a:ext cx="1559420" cy="62222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Mitigate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98C90B-D263-94AD-B600-AA4493B35527}"/>
              </a:ext>
            </a:extLst>
          </p:cNvPr>
          <p:cNvCxnSpPr>
            <a:cxnSpLocks/>
          </p:cNvCxnSpPr>
          <p:nvPr/>
        </p:nvCxnSpPr>
        <p:spPr>
          <a:xfrm>
            <a:off x="2516782" y="2447761"/>
            <a:ext cx="71785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Badge Tick1 with solid fill">
            <a:extLst>
              <a:ext uri="{FF2B5EF4-FFF2-40B4-BE49-F238E27FC236}">
                <a16:creationId xmlns:a16="http://schemas.microsoft.com/office/drawing/2014/main" id="{F0D46DCA-40BC-4A1B-EB10-40137ED15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77605" y="1522041"/>
            <a:ext cx="596622" cy="596622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513752-2B3C-54BD-D5F9-5AC33DE9F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862638"/>
              </p:ext>
            </p:extLst>
          </p:nvPr>
        </p:nvGraphicFramePr>
        <p:xfrm>
          <a:off x="696013" y="4030719"/>
          <a:ext cx="4064000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780348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97560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172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424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4409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902B256-2180-B358-E4E1-DDED08F1DFDB}"/>
              </a:ext>
            </a:extLst>
          </p:cNvPr>
          <p:cNvSpPr txBox="1"/>
          <p:nvPr/>
        </p:nvSpPr>
        <p:spPr>
          <a:xfrm>
            <a:off x="5943764" y="2214593"/>
            <a:ext cx="5940546" cy="3108543"/>
          </a:xfrm>
          <a:prstGeom prst="rect">
            <a:avLst/>
          </a:prstGeom>
          <a:noFill/>
          <a:ln w="25400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Avoid obscure/proprietary DRAM TRR</a:t>
            </a:r>
          </a:p>
          <a:p>
            <a:endParaRPr lang="en-US" sz="2800" b="1" dirty="0"/>
          </a:p>
          <a:p>
            <a:r>
              <a:rPr lang="en-US" sz="2800" b="1" dirty="0"/>
              <a:t>Avoid slowdown of PRAC</a:t>
            </a:r>
          </a:p>
          <a:p>
            <a:endParaRPr lang="en-US" sz="2800" b="1" dirty="0"/>
          </a:p>
          <a:p>
            <a:r>
              <a:rPr lang="en-US" sz="2800" b="1" dirty="0"/>
              <a:t>Avoid reliance on REF cannibalization</a:t>
            </a:r>
          </a:p>
          <a:p>
            <a:endParaRPr lang="en-US" sz="2800" b="1" dirty="0"/>
          </a:p>
          <a:p>
            <a:r>
              <a:rPr lang="en-US" sz="2800" b="1" dirty="0"/>
              <a:t>Ensure security at low-cost in SOC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4B153BD-6106-E83D-D0BB-BF812DDE56F9}"/>
              </a:ext>
            </a:extLst>
          </p:cNvPr>
          <p:cNvSpPr/>
          <p:nvPr/>
        </p:nvSpPr>
        <p:spPr>
          <a:xfrm>
            <a:off x="8228788" y="1606996"/>
            <a:ext cx="1598679" cy="5966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821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B5755-468F-3FC0-78B4-90B969D1F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6F3-E683-9810-770C-DABF14E1D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214"/>
            <a:ext cx="11246504" cy="711321"/>
          </a:xfrm>
        </p:spPr>
        <p:txBody>
          <a:bodyPr>
            <a:normAutofit/>
          </a:bodyPr>
          <a:lstStyle/>
          <a:p>
            <a:r>
              <a:rPr lang="en-US" dirty="0"/>
              <a:t>DRFM: DDR5 Support for Mitigation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36274FD-1057-884A-F8A8-9AC9D64C614D}"/>
              </a:ext>
            </a:extLst>
          </p:cNvPr>
          <p:cNvSpPr/>
          <p:nvPr/>
        </p:nvSpPr>
        <p:spPr>
          <a:xfrm>
            <a:off x="310227" y="6093158"/>
            <a:ext cx="11881773" cy="5334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DRFM stalls 8-32 banks for each mitigation, performance impact?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D596AAA-9264-D482-A781-A13C8B194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9663"/>
            <a:ext cx="4899726" cy="286634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F45C5AB-B5FD-F62E-DA5E-F26832F56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049" y="1063083"/>
            <a:ext cx="7193080" cy="191208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6B290C2-B9B8-ADF4-8DA6-B9541741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056" y="2928577"/>
            <a:ext cx="3340900" cy="28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8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6EAFC-DD5B-C4B7-5CC4-55941C59E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0AB9E-18E1-5D92-D3F7-63626D486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214"/>
            <a:ext cx="11246504" cy="711321"/>
          </a:xfrm>
        </p:spPr>
        <p:txBody>
          <a:bodyPr>
            <a:normAutofit/>
          </a:bodyPr>
          <a:lstStyle/>
          <a:p>
            <a:r>
              <a:rPr lang="en-US" dirty="0"/>
              <a:t>Slowdown from PARA with DRFM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4DA632-77AD-DE17-0AEB-3E36993831A4}"/>
              </a:ext>
            </a:extLst>
          </p:cNvPr>
          <p:cNvSpPr/>
          <p:nvPr/>
        </p:nvSpPr>
        <p:spPr>
          <a:xfrm>
            <a:off x="310227" y="6093158"/>
            <a:ext cx="11881773" cy="5334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Replacing NRR with DRFM causes significant slowdowns!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B94CD-916F-AE32-4F4F-4698F196E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731" y="1500188"/>
            <a:ext cx="8688537" cy="44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17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28A41-A830-BED7-7A7F-C020AFB55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98A25-D041-2CDE-C296-1F8D9625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214"/>
            <a:ext cx="11246504" cy="711321"/>
          </a:xfrm>
        </p:spPr>
        <p:txBody>
          <a:bodyPr>
            <a:normAutofit/>
          </a:bodyPr>
          <a:lstStyle/>
          <a:p>
            <a:r>
              <a:rPr lang="en-US" dirty="0"/>
              <a:t>Insight: Delay Issuing DRFM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F333EC-F915-BF09-4254-62610B9D8A87}"/>
              </a:ext>
            </a:extLst>
          </p:cNvPr>
          <p:cNvSpPr/>
          <p:nvPr/>
        </p:nvSpPr>
        <p:spPr>
          <a:xfrm>
            <a:off x="310227" y="6093158"/>
            <a:ext cx="11881773" cy="5334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Delaying gives other banks chance to sample into DAR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EF0D730-C9A3-E4EF-8246-9393D39D6CD8}"/>
              </a:ext>
            </a:extLst>
          </p:cNvPr>
          <p:cNvSpPr/>
          <p:nvPr/>
        </p:nvSpPr>
        <p:spPr>
          <a:xfrm>
            <a:off x="3989851" y="4442696"/>
            <a:ext cx="5125648" cy="1077200"/>
          </a:xfrm>
          <a:prstGeom prst="roundRect">
            <a:avLst>
              <a:gd name="adj" fmla="val 0"/>
            </a:avLst>
          </a:prstGeom>
          <a:solidFill>
            <a:srgbClr val="E97132"/>
          </a:solidFill>
          <a:ln w="19050" cap="flat" cmpd="sng" algn="ctr">
            <a:solidFill>
              <a:srgbClr val="196B2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Delay until the next the next sampled row to the same bank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806B7B-705C-86A9-499A-E31BEB3A27ED}"/>
              </a:ext>
            </a:extLst>
          </p:cNvPr>
          <p:cNvGrpSpPr/>
          <p:nvPr/>
        </p:nvGrpSpPr>
        <p:grpSpPr>
          <a:xfrm>
            <a:off x="532115" y="2228537"/>
            <a:ext cx="10821685" cy="1325563"/>
            <a:chOff x="532115" y="2103437"/>
            <a:chExt cx="10821685" cy="13255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6B0B563-8511-0A87-D578-4C393473C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alphaModFix/>
            </a:blip>
            <a:srcRect r="27251"/>
            <a:stretch>
              <a:fillRect/>
            </a:stretch>
          </p:blipFill>
          <p:spPr>
            <a:xfrm>
              <a:off x="532115" y="2103437"/>
              <a:ext cx="4124049" cy="1325563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B0E07D9-1E1D-627F-5A82-98C403C04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alphaModFix/>
            </a:blip>
            <a:srcRect l="72270"/>
            <a:stretch>
              <a:fillRect/>
            </a:stretch>
          </p:blipFill>
          <p:spPr>
            <a:xfrm>
              <a:off x="9781812" y="2103437"/>
              <a:ext cx="1571988" cy="1325563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71A5589-3CFF-FE61-5FC1-3CDE263DF603}"/>
                </a:ext>
              </a:extLst>
            </p:cNvPr>
            <p:cNvCxnSpPr>
              <a:cxnSpLocks/>
            </p:cNvCxnSpPr>
            <p:nvPr/>
          </p:nvCxnSpPr>
          <p:spPr>
            <a:xfrm>
              <a:off x="4656164" y="2734135"/>
              <a:ext cx="5125648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ash"/>
              <a:round/>
              <a:headEnd type="arrow" w="med" len="med"/>
              <a:tailEnd type="arrow" w="med" len="med"/>
            </a:ln>
            <a:effectLst/>
          </p:spPr>
        </p:cxn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E22E2C9-5231-403F-F7F9-7505B0565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62219"/>
              </p:ext>
            </p:extLst>
          </p:nvPr>
        </p:nvGraphicFramePr>
        <p:xfrm>
          <a:off x="4874604" y="1744852"/>
          <a:ext cx="1268730" cy="914400"/>
        </p:xfrm>
        <a:graphic>
          <a:graphicData uri="http://schemas.openxmlformats.org/drawingml/2006/table">
            <a:tbl>
              <a:tblPr firstRow="1" bandRow="1"/>
              <a:tblGrid>
                <a:gridCol w="1268730">
                  <a:extLst>
                    <a:ext uri="{9D8B030D-6E8A-4147-A177-3AD203B41FA5}">
                      <a16:colId xmlns:a16="http://schemas.microsoft.com/office/drawing/2014/main" val="295040548"/>
                    </a:ext>
                  </a:extLst>
                </a:gridCol>
              </a:tblGrid>
              <a:tr h="423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BANK 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177138"/>
                  </a:ext>
                </a:extLst>
              </a:tr>
              <a:tr h="423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 err="1"/>
                        <a:t>Pre+S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067198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FE56736-7830-24E9-3776-A85F9D330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67013"/>
              </p:ext>
            </p:extLst>
          </p:nvPr>
        </p:nvGraphicFramePr>
        <p:xfrm>
          <a:off x="6406109" y="1744852"/>
          <a:ext cx="1268730" cy="914400"/>
        </p:xfrm>
        <a:graphic>
          <a:graphicData uri="http://schemas.openxmlformats.org/drawingml/2006/table">
            <a:tbl>
              <a:tblPr firstRow="1" bandRow="1"/>
              <a:tblGrid>
                <a:gridCol w="1268730">
                  <a:extLst>
                    <a:ext uri="{9D8B030D-6E8A-4147-A177-3AD203B41FA5}">
                      <a16:colId xmlns:a16="http://schemas.microsoft.com/office/drawing/2014/main" val="295040548"/>
                    </a:ext>
                  </a:extLst>
                </a:gridCol>
              </a:tblGrid>
              <a:tr h="423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BANK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177138"/>
                  </a:ext>
                </a:extLst>
              </a:tr>
              <a:tr h="423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 err="1"/>
                        <a:t>Pre+S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06719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60AF21A7-1867-4E95-EE56-A0A20A739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476720"/>
              </p:ext>
            </p:extLst>
          </p:nvPr>
        </p:nvGraphicFramePr>
        <p:xfrm>
          <a:off x="7937615" y="1757731"/>
          <a:ext cx="1268730" cy="914400"/>
        </p:xfrm>
        <a:graphic>
          <a:graphicData uri="http://schemas.openxmlformats.org/drawingml/2006/table">
            <a:tbl>
              <a:tblPr firstRow="1" bandRow="1"/>
              <a:tblGrid>
                <a:gridCol w="1268730">
                  <a:extLst>
                    <a:ext uri="{9D8B030D-6E8A-4147-A177-3AD203B41FA5}">
                      <a16:colId xmlns:a16="http://schemas.microsoft.com/office/drawing/2014/main" val="295040548"/>
                    </a:ext>
                  </a:extLst>
                </a:gridCol>
              </a:tblGrid>
              <a:tr h="423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BANK 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177138"/>
                  </a:ext>
                </a:extLst>
              </a:tr>
              <a:tr h="423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 err="1"/>
                        <a:t>Pre+S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067198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5194E90-F4E7-7B0D-EE7B-DA82717C7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13007"/>
              </p:ext>
            </p:extLst>
          </p:nvPr>
        </p:nvGraphicFramePr>
        <p:xfrm>
          <a:off x="9864004" y="3703370"/>
          <a:ext cx="1407600" cy="13716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407600">
                  <a:extLst>
                    <a:ext uri="{9D8B030D-6E8A-4147-A177-3AD203B41FA5}">
                      <a16:colId xmlns:a16="http://schemas.microsoft.com/office/drawing/2014/main" val="295040548"/>
                    </a:ext>
                  </a:extLst>
                </a:gridCol>
              </a:tblGrid>
              <a:tr h="423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BANK 1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177138"/>
                  </a:ext>
                </a:extLst>
              </a:tr>
              <a:tr h="423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BANK 2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067198"/>
                  </a:ext>
                </a:extLst>
              </a:tr>
              <a:tr h="423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BANK 3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15125"/>
                  </a:ext>
                </a:extLst>
              </a:tr>
            </a:tbl>
          </a:graphicData>
        </a:graphic>
      </p:graphicFrame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F00B627-ECA4-E0F4-707A-AFDE5D255D0E}"/>
              </a:ext>
            </a:extLst>
          </p:cNvPr>
          <p:cNvSpPr/>
          <p:nvPr/>
        </p:nvSpPr>
        <p:spPr>
          <a:xfrm>
            <a:off x="9448800" y="1757731"/>
            <a:ext cx="2147455" cy="3427186"/>
          </a:xfrm>
          <a:prstGeom prst="roundRect">
            <a:avLst>
              <a:gd name="adj" fmla="val 22301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116601-E123-EEEB-5352-0EE188F6E5E7}"/>
              </a:ext>
            </a:extLst>
          </p:cNvPr>
          <p:cNvSpPr txBox="1"/>
          <p:nvPr/>
        </p:nvSpPr>
        <p:spPr>
          <a:xfrm>
            <a:off x="9603619" y="935635"/>
            <a:ext cx="170328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/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Concurrent</a:t>
            </a:r>
            <a:br>
              <a:rPr lang="en-US" sz="2400" dirty="0">
                <a:solidFill>
                  <a:prstClr val="black"/>
                </a:solidFill>
                <a:latin typeface="Aptos" panose="02110004020202020204"/>
              </a:rPr>
            </a:b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Mitigation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5F9820-FD2A-DCBE-C923-06262216EF31}"/>
              </a:ext>
            </a:extLst>
          </p:cNvPr>
          <p:cNvSpPr/>
          <p:nvPr/>
        </p:nvSpPr>
        <p:spPr>
          <a:xfrm>
            <a:off x="3989851" y="3910348"/>
            <a:ext cx="5125648" cy="532348"/>
          </a:xfrm>
          <a:prstGeom prst="roundRect">
            <a:avLst>
              <a:gd name="adj" fmla="val 0"/>
            </a:avLst>
          </a:prstGeom>
          <a:solidFill>
            <a:srgbClr val="FFD300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How long should we delay?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D6CCCCBC-7642-2177-9968-1027672C4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4386" y="1398060"/>
            <a:ext cx="793043" cy="79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33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7EE6D-0B2A-5D39-096A-A407F353D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32348-D80E-8CD4-FB2A-933CD4D24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214"/>
            <a:ext cx="11246504" cy="711321"/>
          </a:xfrm>
        </p:spPr>
        <p:txBody>
          <a:bodyPr>
            <a:normAutofit/>
          </a:bodyPr>
          <a:lstStyle/>
          <a:p>
            <a:r>
              <a:rPr lang="en-US" dirty="0"/>
              <a:t>DRFM Aware Mitigation (DREAM)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B01665-EEB9-476B-97B8-CDAB272D2C3B}"/>
              </a:ext>
            </a:extLst>
          </p:cNvPr>
          <p:cNvSpPr/>
          <p:nvPr/>
        </p:nvSpPr>
        <p:spPr>
          <a:xfrm>
            <a:off x="310227" y="6093158"/>
            <a:ext cx="11881773" cy="5334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MC-Side mitigation are quite useful </a:t>
            </a:r>
            <a:r>
              <a:rPr lang="en-US" sz="3200" b="1" dirty="0">
                <a:solidFill>
                  <a:prstClr val="white"/>
                </a:solidFill>
              </a:rPr>
              <a:t>(vs PRAC)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for SOC vendors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EA9FA9E-C3F5-0FFA-F42D-5523CBC34983}"/>
              </a:ext>
            </a:extLst>
          </p:cNvPr>
          <p:cNvSpPr/>
          <p:nvPr/>
        </p:nvSpPr>
        <p:spPr>
          <a:xfrm>
            <a:off x="3503078" y="4943949"/>
            <a:ext cx="5496069" cy="922943"/>
          </a:xfrm>
          <a:prstGeom prst="roundRect">
            <a:avLst/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DREAM has much lower slowdown than PRAC at current TRH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A3474B-B3F4-72F5-5CD7-C6F565E93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309" y="1288683"/>
            <a:ext cx="753788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3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C7DD-0F71-2D41-8513-56AA092C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Rowhammer Attacks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CE81AAB9-A7B5-034A-823E-4AD1707A7620}"/>
              </a:ext>
            </a:extLst>
          </p:cNvPr>
          <p:cNvSpPr/>
          <p:nvPr/>
        </p:nvSpPr>
        <p:spPr>
          <a:xfrm>
            <a:off x="6934080" y="2103395"/>
            <a:ext cx="3870700" cy="2935861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CB2CB63-D1AC-6E49-BDBE-27D750A53A98}"/>
              </a:ext>
            </a:extLst>
          </p:cNvPr>
          <p:cNvSpPr txBox="1"/>
          <p:nvPr/>
        </p:nvSpPr>
        <p:spPr>
          <a:xfrm>
            <a:off x="6526610" y="5212694"/>
            <a:ext cx="4708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Bit-Flips in Neighboring Rows 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4D7806A-33C5-D642-8A55-2350B80DED2E}"/>
              </a:ext>
            </a:extLst>
          </p:cNvPr>
          <p:cNvCxnSpPr/>
          <p:nvPr/>
        </p:nvCxnSpPr>
        <p:spPr>
          <a:xfrm>
            <a:off x="7051971" y="2702521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Wordline">
            <a:extLst>
              <a:ext uri="{FF2B5EF4-FFF2-40B4-BE49-F238E27FC236}">
                <a16:creationId xmlns:a16="http://schemas.microsoft.com/office/drawing/2014/main" id="{08D2C4AC-6A8D-EE41-9A8B-3BB5AADE4455}"/>
              </a:ext>
            </a:extLst>
          </p:cNvPr>
          <p:cNvCxnSpPr/>
          <p:nvPr/>
        </p:nvCxnSpPr>
        <p:spPr>
          <a:xfrm>
            <a:off x="7051969" y="3201287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E927698-7E47-8147-AE4C-62925A155DA3}"/>
              </a:ext>
            </a:extLst>
          </p:cNvPr>
          <p:cNvCxnSpPr/>
          <p:nvPr/>
        </p:nvCxnSpPr>
        <p:spPr>
          <a:xfrm>
            <a:off x="7051969" y="3659582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Wordline">
            <a:extLst>
              <a:ext uri="{FF2B5EF4-FFF2-40B4-BE49-F238E27FC236}">
                <a16:creationId xmlns:a16="http://schemas.microsoft.com/office/drawing/2014/main" id="{BA23D7E2-7A7F-0B4D-965B-9B70D508C64E}"/>
              </a:ext>
            </a:extLst>
          </p:cNvPr>
          <p:cNvCxnSpPr/>
          <p:nvPr/>
        </p:nvCxnSpPr>
        <p:spPr>
          <a:xfrm>
            <a:off x="7065824" y="4165285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DC303D0-D991-944E-ABDA-2A91B04BA2D9}"/>
              </a:ext>
            </a:extLst>
          </p:cNvPr>
          <p:cNvSpPr>
            <a:spLocks/>
          </p:cNvSpPr>
          <p:nvPr/>
        </p:nvSpPr>
        <p:spPr>
          <a:xfrm>
            <a:off x="7298027" y="3446792"/>
            <a:ext cx="3174935" cy="483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C53C901-81C9-8048-B683-FC1623A066D8}"/>
              </a:ext>
            </a:extLst>
          </p:cNvPr>
          <p:cNvSpPr>
            <a:spLocks/>
          </p:cNvSpPr>
          <p:nvPr/>
        </p:nvSpPr>
        <p:spPr>
          <a:xfrm>
            <a:off x="7298027" y="3938897"/>
            <a:ext cx="3174935" cy="4846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D1AF108-EDED-2B42-89CA-19C1F3E34D16}"/>
              </a:ext>
            </a:extLst>
          </p:cNvPr>
          <p:cNvSpPr>
            <a:spLocks/>
          </p:cNvSpPr>
          <p:nvPr/>
        </p:nvSpPr>
        <p:spPr>
          <a:xfrm>
            <a:off x="7298027" y="2954687"/>
            <a:ext cx="3174935" cy="483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E804FC-8BC8-8040-95C5-A533960E69E1}"/>
              </a:ext>
            </a:extLst>
          </p:cNvPr>
          <p:cNvSpPr/>
          <p:nvPr/>
        </p:nvSpPr>
        <p:spPr>
          <a:xfrm>
            <a:off x="7299010" y="2460997"/>
            <a:ext cx="3172968" cy="4846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 of Cells (8KB)</a:t>
            </a:r>
          </a:p>
        </p:txBody>
      </p:sp>
      <p:sp>
        <p:nvSpPr>
          <p:cNvPr id="113" name="Error">
            <a:extLst>
              <a:ext uri="{FF2B5EF4-FFF2-40B4-BE49-F238E27FC236}">
                <a16:creationId xmlns:a16="http://schemas.microsoft.com/office/drawing/2014/main" id="{164F7476-382D-C945-8D65-C7F63ACD6D98}"/>
              </a:ext>
            </a:extLst>
          </p:cNvPr>
          <p:cNvSpPr/>
          <p:nvPr/>
        </p:nvSpPr>
        <p:spPr>
          <a:xfrm>
            <a:off x="8148429" y="3367746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Error">
            <a:extLst>
              <a:ext uri="{FF2B5EF4-FFF2-40B4-BE49-F238E27FC236}">
                <a16:creationId xmlns:a16="http://schemas.microsoft.com/office/drawing/2014/main" id="{FBD97504-0393-8C48-AABB-C42ABB2AAA75}"/>
              </a:ext>
            </a:extLst>
          </p:cNvPr>
          <p:cNvSpPr/>
          <p:nvPr/>
        </p:nvSpPr>
        <p:spPr>
          <a:xfrm>
            <a:off x="9786729" y="3380422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Error">
            <a:extLst>
              <a:ext uri="{FF2B5EF4-FFF2-40B4-BE49-F238E27FC236}">
                <a16:creationId xmlns:a16="http://schemas.microsoft.com/office/drawing/2014/main" id="{4C2C75DB-BC5D-5E49-8977-38B1063ABFB4}"/>
              </a:ext>
            </a:extLst>
          </p:cNvPr>
          <p:cNvSpPr/>
          <p:nvPr/>
        </p:nvSpPr>
        <p:spPr>
          <a:xfrm>
            <a:off x="8967579" y="3380422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Error">
            <a:extLst>
              <a:ext uri="{FF2B5EF4-FFF2-40B4-BE49-F238E27FC236}">
                <a16:creationId xmlns:a16="http://schemas.microsoft.com/office/drawing/2014/main" id="{19ED84A1-4CDE-9F42-822F-FD1EE343B62F}"/>
              </a:ext>
            </a:extLst>
          </p:cNvPr>
          <p:cNvSpPr/>
          <p:nvPr/>
        </p:nvSpPr>
        <p:spPr>
          <a:xfrm>
            <a:off x="7329279" y="3380422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Victim">
            <a:extLst>
              <a:ext uri="{FF2B5EF4-FFF2-40B4-BE49-F238E27FC236}">
                <a16:creationId xmlns:a16="http://schemas.microsoft.com/office/drawing/2014/main" id="{980DCD5E-031C-684F-A43F-35EBE0BB3E3E}"/>
              </a:ext>
            </a:extLst>
          </p:cNvPr>
          <p:cNvSpPr/>
          <p:nvPr/>
        </p:nvSpPr>
        <p:spPr>
          <a:xfrm>
            <a:off x="7300233" y="3451818"/>
            <a:ext cx="3172691" cy="4665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alibri Light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 Light"/>
              </a:rPr>
              <a:t>Victim Row</a:t>
            </a:r>
          </a:p>
        </p:txBody>
      </p:sp>
      <p:sp>
        <p:nvSpPr>
          <p:cNvPr id="120" name="Aggressor">
            <a:extLst>
              <a:ext uri="{FF2B5EF4-FFF2-40B4-BE49-F238E27FC236}">
                <a16:creationId xmlns:a16="http://schemas.microsoft.com/office/drawing/2014/main" id="{2F895C5C-5B1A-7E43-85F8-79E14D9AEF49}"/>
              </a:ext>
            </a:extLst>
          </p:cNvPr>
          <p:cNvSpPr/>
          <p:nvPr/>
        </p:nvSpPr>
        <p:spPr>
          <a:xfrm>
            <a:off x="7303870" y="3919419"/>
            <a:ext cx="3165417" cy="50411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Calibri Light"/>
              </a:rPr>
              <a:t> Aggressor Row</a:t>
            </a:r>
          </a:p>
        </p:txBody>
      </p:sp>
      <p:sp>
        <p:nvSpPr>
          <p:cNvPr id="121" name="Aggressor">
            <a:extLst>
              <a:ext uri="{FF2B5EF4-FFF2-40B4-BE49-F238E27FC236}">
                <a16:creationId xmlns:a16="http://schemas.microsoft.com/office/drawing/2014/main" id="{1A0E9587-CDDB-124E-AE5A-EE26803BDF9B}"/>
              </a:ext>
            </a:extLst>
          </p:cNvPr>
          <p:cNvSpPr/>
          <p:nvPr/>
        </p:nvSpPr>
        <p:spPr>
          <a:xfrm>
            <a:off x="7303870" y="2946668"/>
            <a:ext cx="3165417" cy="50411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alibri Light"/>
              </a:rPr>
              <a:t> Aggressor Row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9E3C4B1-A7A3-7742-B11F-A0CF2F6D4099}"/>
              </a:ext>
            </a:extLst>
          </p:cNvPr>
          <p:cNvSpPr txBox="1"/>
          <p:nvPr/>
        </p:nvSpPr>
        <p:spPr>
          <a:xfrm>
            <a:off x="8108590" y="4495724"/>
            <a:ext cx="152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DRAM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FF35233-7169-1543-916A-405500D08769}"/>
              </a:ext>
            </a:extLst>
          </p:cNvPr>
          <p:cNvSpPr txBox="1"/>
          <p:nvPr/>
        </p:nvSpPr>
        <p:spPr>
          <a:xfrm>
            <a:off x="6753946" y="1414517"/>
            <a:ext cx="428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Rowhammer Attack</a:t>
            </a: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75D941A0-0040-164D-AC34-A7A24846E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728" y="992368"/>
            <a:ext cx="1231084" cy="1231084"/>
          </a:xfrm>
          <a:prstGeom prst="rect">
            <a:avLst/>
          </a:prstGeom>
        </p:spPr>
      </p:pic>
      <p:sp>
        <p:nvSpPr>
          <p:cNvPr id="126" name="Right Arrow 125">
            <a:extLst>
              <a:ext uri="{FF2B5EF4-FFF2-40B4-BE49-F238E27FC236}">
                <a16:creationId xmlns:a16="http://schemas.microsoft.com/office/drawing/2014/main" id="{CC543D2D-182E-C742-83BB-E7EC48BD0FC1}"/>
              </a:ext>
            </a:extLst>
          </p:cNvPr>
          <p:cNvSpPr/>
          <p:nvPr/>
        </p:nvSpPr>
        <p:spPr>
          <a:xfrm rot="20353194">
            <a:off x="6435330" y="3227962"/>
            <a:ext cx="594201" cy="32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id="{3C09B16B-FFA8-2542-9B73-B0B731538E59}"/>
              </a:ext>
            </a:extLst>
          </p:cNvPr>
          <p:cNvSpPr/>
          <p:nvPr/>
        </p:nvSpPr>
        <p:spPr>
          <a:xfrm rot="1246806" flipV="1">
            <a:off x="6423438" y="3840326"/>
            <a:ext cx="594201" cy="32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" name="Picture 18" descr="hy Won't My Program use More than 25% of the CPU? - Ask Leo!">
            <a:extLst>
              <a:ext uri="{FF2B5EF4-FFF2-40B4-BE49-F238E27FC236}">
                <a16:creationId xmlns:a16="http://schemas.microsoft.com/office/drawing/2014/main" id="{454F8056-88DA-5644-9E89-CC577525D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53" y="3070223"/>
            <a:ext cx="1028328" cy="10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C7D8CB46-3988-394D-A87E-35B665ACFDD4}"/>
              </a:ext>
            </a:extLst>
          </p:cNvPr>
          <p:cNvSpPr txBox="1"/>
          <p:nvPr/>
        </p:nvSpPr>
        <p:spPr>
          <a:xfrm>
            <a:off x="5140354" y="3355913"/>
            <a:ext cx="1375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Rapid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</a:rPr>
              <a:t>Accesses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44EA19-0DF4-7446-BB97-857E852CDD88}"/>
              </a:ext>
            </a:extLst>
          </p:cNvPr>
          <p:cNvGrpSpPr/>
          <p:nvPr/>
        </p:nvGrpSpPr>
        <p:grpSpPr>
          <a:xfrm>
            <a:off x="687187" y="1234231"/>
            <a:ext cx="4598269" cy="4291070"/>
            <a:chOff x="687187" y="1234231"/>
            <a:chExt cx="4598269" cy="429107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BEE10C03-92A4-1C41-9E6D-5E1B184FA6AC}"/>
                </a:ext>
              </a:extLst>
            </p:cNvPr>
            <p:cNvSpPr/>
            <p:nvPr/>
          </p:nvSpPr>
          <p:spPr>
            <a:xfrm>
              <a:off x="2413689" y="2273189"/>
              <a:ext cx="1347257" cy="125885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9441462-4BFD-8141-A912-5E8B25A1A6EA}"/>
                </a:ext>
              </a:extLst>
            </p:cNvPr>
            <p:cNvSpPr/>
            <p:nvPr/>
          </p:nvSpPr>
          <p:spPr>
            <a:xfrm>
              <a:off x="2418839" y="2286069"/>
              <a:ext cx="643944" cy="6181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0B96F3A-9A90-BA4C-A78D-B38C0672C1F6}"/>
                </a:ext>
              </a:extLst>
            </p:cNvPr>
            <p:cNvSpPr/>
            <p:nvPr/>
          </p:nvSpPr>
          <p:spPr>
            <a:xfrm>
              <a:off x="3094979" y="2286069"/>
              <a:ext cx="643944" cy="6181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C3330077-AF57-0F41-9D87-7A0E7CC160A0}"/>
                </a:ext>
              </a:extLst>
            </p:cNvPr>
            <p:cNvSpPr/>
            <p:nvPr/>
          </p:nvSpPr>
          <p:spPr>
            <a:xfrm>
              <a:off x="2418839" y="2904631"/>
              <a:ext cx="643944" cy="6181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E73DBE1-3AC1-214B-88DF-F6BC13AFA9B2}"/>
                </a:ext>
              </a:extLst>
            </p:cNvPr>
            <p:cNvSpPr/>
            <p:nvPr/>
          </p:nvSpPr>
          <p:spPr>
            <a:xfrm>
              <a:off x="3094979" y="2904631"/>
              <a:ext cx="643944" cy="6181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EA70D9A-6E0A-3042-AA7A-B0A481E071AD}"/>
                </a:ext>
              </a:extLst>
            </p:cNvPr>
            <p:cNvSpPr txBox="1"/>
            <p:nvPr/>
          </p:nvSpPr>
          <p:spPr>
            <a:xfrm>
              <a:off x="687187" y="1234231"/>
              <a:ext cx="45982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DRAM Scaling for Increased Capacity </a:t>
              </a:r>
            </a:p>
            <a:p>
              <a:pPr algn="ctr"/>
              <a:r>
                <a:rPr lang="en-US" sz="2200" b="1" dirty="0">
                  <a:solidFill>
                    <a:srgbClr val="C00000"/>
                  </a:solidFill>
                  <a:sym typeface="Wingdings" pitchFamily="2" charset="2"/>
                </a:rPr>
                <a:t>More </a:t>
              </a:r>
              <a:r>
                <a:rPr lang="en-US" sz="2200" b="1" dirty="0">
                  <a:solidFill>
                    <a:srgbClr val="C00000"/>
                  </a:solidFill>
                </a:rPr>
                <a:t>Inter-Cell Interference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8EDCFC9-8393-A64D-B85F-4176107C8B41}"/>
                </a:ext>
              </a:extLst>
            </p:cNvPr>
            <p:cNvSpPr txBox="1"/>
            <p:nvPr/>
          </p:nvSpPr>
          <p:spPr>
            <a:xfrm>
              <a:off x="1061910" y="2467961"/>
              <a:ext cx="15216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DRAM</a:t>
              </a:r>
            </a:p>
            <a:p>
              <a:pPr algn="ctr"/>
              <a:r>
                <a:rPr lang="en-US" sz="2200" b="1" dirty="0"/>
                <a:t>(old)</a:t>
              </a:r>
            </a:p>
          </p:txBody>
        </p:sp>
        <p:sp>
          <p:nvSpPr>
            <p:cNvPr id="137" name="Down Arrow 136">
              <a:extLst>
                <a:ext uri="{FF2B5EF4-FFF2-40B4-BE49-F238E27FC236}">
                  <a16:creationId xmlns:a16="http://schemas.microsoft.com/office/drawing/2014/main" id="{CC1402DF-7308-5D4E-AC01-3FB84ABF68D8}"/>
                </a:ext>
              </a:extLst>
            </p:cNvPr>
            <p:cNvSpPr/>
            <p:nvPr/>
          </p:nvSpPr>
          <p:spPr>
            <a:xfrm>
              <a:off x="2922564" y="3734656"/>
              <a:ext cx="298726" cy="37348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7EF2D96-38E0-A44C-80BA-3F5BDB16C3CA}"/>
                </a:ext>
              </a:extLst>
            </p:cNvPr>
            <p:cNvGrpSpPr/>
            <p:nvPr/>
          </p:nvGrpSpPr>
          <p:grpSpPr>
            <a:xfrm>
              <a:off x="2408663" y="4288039"/>
              <a:ext cx="1272496" cy="1215794"/>
              <a:chOff x="1327936" y="2608159"/>
              <a:chExt cx="1272496" cy="1215794"/>
            </a:xfrm>
            <a:solidFill>
              <a:srgbClr val="C00000"/>
            </a:solidFill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2C7F8110-B704-1F44-B4D7-7AD97A944487}"/>
                  </a:ext>
                </a:extLst>
              </p:cNvPr>
              <p:cNvGrpSpPr/>
              <p:nvPr/>
            </p:nvGrpSpPr>
            <p:grpSpPr>
              <a:xfrm>
                <a:off x="1327936" y="2608159"/>
                <a:ext cx="633578" cy="609141"/>
                <a:chOff x="1456386" y="2740534"/>
                <a:chExt cx="1298833" cy="1231343"/>
              </a:xfrm>
              <a:grpFill/>
            </p:grpSpPr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8C99F7F2-9EA8-3740-B0A9-19B3ABF7751F}"/>
                    </a:ext>
                  </a:extLst>
                </p:cNvPr>
                <p:cNvSpPr/>
                <p:nvPr/>
              </p:nvSpPr>
              <p:spPr>
                <a:xfrm>
                  <a:off x="1456386" y="2740534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2882DBEE-B0C3-9944-BAD2-01469461F261}"/>
                    </a:ext>
                  </a:extLst>
                </p:cNvPr>
                <p:cNvSpPr/>
                <p:nvPr/>
              </p:nvSpPr>
              <p:spPr>
                <a:xfrm>
                  <a:off x="2111276" y="2740534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DD657F6A-8387-3A40-8EEE-F84563D87DB9}"/>
                    </a:ext>
                  </a:extLst>
                </p:cNvPr>
                <p:cNvSpPr/>
                <p:nvPr/>
              </p:nvSpPr>
              <p:spPr>
                <a:xfrm>
                  <a:off x="1456386" y="3353690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F86C6F7F-B316-7442-96F0-88EF4D7E75EC}"/>
                    </a:ext>
                  </a:extLst>
                </p:cNvPr>
                <p:cNvSpPr/>
                <p:nvPr/>
              </p:nvSpPr>
              <p:spPr>
                <a:xfrm>
                  <a:off x="2111276" y="3353692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2ADF396-C062-C24F-AEDB-019BB325F43C}"/>
                  </a:ext>
                </a:extLst>
              </p:cNvPr>
              <p:cNvGrpSpPr/>
              <p:nvPr/>
            </p:nvGrpSpPr>
            <p:grpSpPr>
              <a:xfrm>
                <a:off x="1966854" y="2608159"/>
                <a:ext cx="633578" cy="609141"/>
                <a:chOff x="1479887" y="2767328"/>
                <a:chExt cx="1298833" cy="1231343"/>
              </a:xfrm>
              <a:grpFill/>
            </p:grpSpPr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FF0317FC-76F6-3C45-9DF5-ACDF24C4264C}"/>
                    </a:ext>
                  </a:extLst>
                </p:cNvPr>
                <p:cNvSpPr/>
                <p:nvPr/>
              </p:nvSpPr>
              <p:spPr>
                <a:xfrm>
                  <a:off x="1479887" y="2767328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132E9D4E-7B35-EE4C-B096-8141068D07AD}"/>
                    </a:ext>
                  </a:extLst>
                </p:cNvPr>
                <p:cNvSpPr/>
                <p:nvPr/>
              </p:nvSpPr>
              <p:spPr>
                <a:xfrm>
                  <a:off x="2134777" y="2767328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C2F3BA81-F138-904E-8AD2-FA9AB26E792D}"/>
                    </a:ext>
                  </a:extLst>
                </p:cNvPr>
                <p:cNvSpPr/>
                <p:nvPr/>
              </p:nvSpPr>
              <p:spPr>
                <a:xfrm>
                  <a:off x="1479887" y="3380484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4C3A88D6-93D8-8E44-92C7-A5BE8BC016EF}"/>
                    </a:ext>
                  </a:extLst>
                </p:cNvPr>
                <p:cNvSpPr/>
                <p:nvPr/>
              </p:nvSpPr>
              <p:spPr>
                <a:xfrm>
                  <a:off x="2134777" y="3380486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DC0D968B-8CE2-8A4C-A583-E9C0CB5BE849}"/>
                  </a:ext>
                </a:extLst>
              </p:cNvPr>
              <p:cNvGrpSpPr/>
              <p:nvPr/>
            </p:nvGrpSpPr>
            <p:grpSpPr>
              <a:xfrm>
                <a:off x="1327936" y="3214812"/>
                <a:ext cx="633578" cy="609141"/>
                <a:chOff x="1440287" y="2744015"/>
                <a:chExt cx="1298833" cy="1231343"/>
              </a:xfrm>
              <a:grpFill/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AA35E8AE-D6C3-4E4E-A90B-74E8A977FB54}"/>
                    </a:ext>
                  </a:extLst>
                </p:cNvPr>
                <p:cNvSpPr/>
                <p:nvPr/>
              </p:nvSpPr>
              <p:spPr>
                <a:xfrm>
                  <a:off x="1440287" y="2744015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26182FD6-E336-B34E-971B-D4B7F8F040D5}"/>
                    </a:ext>
                  </a:extLst>
                </p:cNvPr>
                <p:cNvSpPr/>
                <p:nvPr/>
              </p:nvSpPr>
              <p:spPr>
                <a:xfrm>
                  <a:off x="2095177" y="2744017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2302EB85-F10C-CC4E-8680-4C5E194E182A}"/>
                    </a:ext>
                  </a:extLst>
                </p:cNvPr>
                <p:cNvSpPr/>
                <p:nvPr/>
              </p:nvSpPr>
              <p:spPr>
                <a:xfrm>
                  <a:off x="1440287" y="3357173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CC0E3002-E837-DD41-8BEE-ADA404F72B7B}"/>
                    </a:ext>
                  </a:extLst>
                </p:cNvPr>
                <p:cNvSpPr/>
                <p:nvPr/>
              </p:nvSpPr>
              <p:spPr>
                <a:xfrm>
                  <a:off x="2095177" y="3357173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FC43C2EC-7272-F74A-BE84-3CEA6094A054}"/>
                  </a:ext>
                </a:extLst>
              </p:cNvPr>
              <p:cNvGrpSpPr/>
              <p:nvPr/>
            </p:nvGrpSpPr>
            <p:grpSpPr>
              <a:xfrm>
                <a:off x="1966854" y="3214812"/>
                <a:ext cx="633578" cy="609141"/>
                <a:chOff x="1461537" y="2800415"/>
                <a:chExt cx="1298834" cy="1231343"/>
              </a:xfrm>
              <a:grpFill/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5C6A9986-F71F-774C-9B63-52430FD86BF9}"/>
                    </a:ext>
                  </a:extLst>
                </p:cNvPr>
                <p:cNvSpPr/>
                <p:nvPr/>
              </p:nvSpPr>
              <p:spPr>
                <a:xfrm>
                  <a:off x="1461537" y="2800415"/>
                  <a:ext cx="643944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92D0B5C2-EE06-B94F-8421-591889F85FBD}"/>
                    </a:ext>
                  </a:extLst>
                </p:cNvPr>
                <p:cNvSpPr/>
                <p:nvPr/>
              </p:nvSpPr>
              <p:spPr>
                <a:xfrm>
                  <a:off x="2116427" y="2800417"/>
                  <a:ext cx="643944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18FE8A7F-AF14-E241-8CFC-EEEB80A196D0}"/>
                    </a:ext>
                  </a:extLst>
                </p:cNvPr>
                <p:cNvSpPr/>
                <p:nvPr/>
              </p:nvSpPr>
              <p:spPr>
                <a:xfrm>
                  <a:off x="1461537" y="3413573"/>
                  <a:ext cx="643944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01A24727-68D6-0843-BF7C-F267C4EC1361}"/>
                    </a:ext>
                  </a:extLst>
                </p:cNvPr>
                <p:cNvSpPr/>
                <p:nvPr/>
              </p:nvSpPr>
              <p:spPr>
                <a:xfrm>
                  <a:off x="2116427" y="3413573"/>
                  <a:ext cx="643944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75F11C6-EC3D-3A46-AB0B-55C0D6406D7B}"/>
                </a:ext>
              </a:extLst>
            </p:cNvPr>
            <p:cNvSpPr/>
            <p:nvPr/>
          </p:nvSpPr>
          <p:spPr>
            <a:xfrm>
              <a:off x="2360942" y="4266442"/>
              <a:ext cx="1347257" cy="125885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21D879BB-774E-6A4F-820D-4123F7EB3252}"/>
                </a:ext>
              </a:extLst>
            </p:cNvPr>
            <p:cNvSpPr txBox="1"/>
            <p:nvPr/>
          </p:nvSpPr>
          <p:spPr>
            <a:xfrm>
              <a:off x="1009532" y="4504509"/>
              <a:ext cx="15216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DRAM</a:t>
              </a:r>
            </a:p>
            <a:p>
              <a:pPr algn="ctr"/>
              <a:r>
                <a:rPr lang="en-US" sz="2200" b="1" dirty="0"/>
                <a:t>(new)</a:t>
              </a:r>
            </a:p>
          </p:txBody>
        </p:sp>
        <p:pic>
          <p:nvPicPr>
            <p:cNvPr id="161" name="Picture 8" descr="Red Spiral Lollipop Clip Art at Clker.com - vector clip art online, royalty  free &amp;amp; public domain">
              <a:extLst>
                <a:ext uri="{FF2B5EF4-FFF2-40B4-BE49-F238E27FC236}">
                  <a16:creationId xmlns:a16="http://schemas.microsoft.com/office/drawing/2014/main" id="{A2D4A2B6-A343-9240-985D-0DA8F8E5F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51" y="2667947"/>
              <a:ext cx="439773" cy="453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8" descr="Red Spiral Lollipop Clip Art at Clker.com - vector clip art online, royalty  free &amp;amp; public domain">
              <a:extLst>
                <a:ext uri="{FF2B5EF4-FFF2-40B4-BE49-F238E27FC236}">
                  <a16:creationId xmlns:a16="http://schemas.microsoft.com/office/drawing/2014/main" id="{4F5FA727-F7B7-2F48-B6D5-A9DA2AF663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51" y="4362125"/>
              <a:ext cx="439773" cy="453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702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31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43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47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1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63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5" grpId="0" animBg="1"/>
      <p:bldP spid="116" grpId="0" animBg="1"/>
      <p:bldP spid="117" grpId="0" animBg="1"/>
      <p:bldP spid="118" grpId="0" animBg="1"/>
      <p:bldP spid="120" grpId="0" animBg="1"/>
      <p:bldP spid="121" grpId="0" animBg="1"/>
      <p:bldP spid="126" grpId="0" animBg="1"/>
      <p:bldP spid="127" grpId="0" animBg="1"/>
      <p:bldP spid="1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D9263-AE95-F6E4-7AAE-654E16717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E2E08FFB-D55F-7218-2986-A71C107583BE}"/>
              </a:ext>
            </a:extLst>
          </p:cNvPr>
          <p:cNvSpPr txBox="1">
            <a:spLocks/>
          </p:cNvSpPr>
          <p:nvPr/>
        </p:nvSpPr>
        <p:spPr>
          <a:xfrm>
            <a:off x="639233" y="194437"/>
            <a:ext cx="10913533" cy="7113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Outline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EAA4C9-79F4-65DF-9C87-3297CCAE2207}"/>
              </a:ext>
            </a:extLst>
          </p:cNvPr>
          <p:cNvSpPr txBox="1"/>
          <p:nvPr/>
        </p:nvSpPr>
        <p:spPr>
          <a:xfrm>
            <a:off x="835025" y="1231990"/>
            <a:ext cx="69753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Rowhammer Saga</a:t>
            </a:r>
          </a:p>
          <a:p>
            <a:endParaRPr lang="en-US" sz="26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MINT: Minimalist Randomized Tracker</a:t>
            </a:r>
          </a:p>
          <a:p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MOAT: Secure Mitigation with PRAC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chemeClr val="bg2">
                    <a:lumMod val="50000"/>
                  </a:schemeClr>
                </a:solidFill>
              </a:rPr>
              <a:t>MoPAC</a:t>
            </a:r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: Reducing the Slowdown of PRAC</a:t>
            </a:r>
            <a:br>
              <a:rPr lang="en-US" sz="2600" b="1" dirty="0">
                <a:solidFill>
                  <a:schemeClr val="bg2">
                    <a:lumMod val="50000"/>
                  </a:schemeClr>
                </a:solidFill>
              </a:rPr>
            </a:br>
            <a:endParaRPr lang="en-US" sz="2600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DREAM: MC-Side Mitigations with DRFM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8B2500"/>
                </a:solidFill>
              </a:rPr>
              <a:t>Parting Thoughts</a:t>
            </a:r>
            <a:endParaRPr lang="en-US" sz="2400" b="1" dirty="0">
              <a:solidFill>
                <a:srgbClr val="8B25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714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DE7E0-C43E-14AB-4100-667E3F813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9022B9C5-314E-47AD-67BE-C8CD99D08938}"/>
              </a:ext>
            </a:extLst>
          </p:cNvPr>
          <p:cNvSpPr txBox="1">
            <a:spLocks/>
          </p:cNvSpPr>
          <p:nvPr/>
        </p:nvSpPr>
        <p:spPr>
          <a:xfrm>
            <a:off x="639233" y="194437"/>
            <a:ext cx="10913533" cy="7113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Painting vs. Sculpture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95D0C-F994-7502-58E3-77EE006BF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44" y="1546707"/>
            <a:ext cx="4384508" cy="4411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930446-2CA9-5D6C-A1B2-DF987AC1E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546707"/>
            <a:ext cx="4196863" cy="43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77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3E74BD3B-2077-894A-8BF5-E0F05C8C8DAE}"/>
              </a:ext>
            </a:extLst>
          </p:cNvPr>
          <p:cNvSpPr txBox="1">
            <a:spLocks/>
          </p:cNvSpPr>
          <p:nvPr/>
        </p:nvSpPr>
        <p:spPr>
          <a:xfrm>
            <a:off x="639233" y="216208"/>
            <a:ext cx="10913533" cy="7113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t>Conclusion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49AD37-1E52-6154-6545-19C65ACBEFB1}"/>
              </a:ext>
            </a:extLst>
          </p:cNvPr>
          <p:cNvSpPr txBox="1"/>
          <p:nvPr/>
        </p:nvSpPr>
        <p:spPr>
          <a:xfrm>
            <a:off x="687339" y="927529"/>
            <a:ext cx="11394081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 after a decade, DRAM industry is unable to solve Rowhammer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600" b="1" dirty="0">
              <a:solidFill>
                <a:prstClr val="black"/>
              </a:solidFill>
              <a:latin typeface="Calibri"/>
              <a:sym typeface="Wingdings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Don’t throw TRR away – it </a:t>
            </a:r>
            <a:r>
              <a:rPr lang="en-US" sz="2600" b="1" dirty="0">
                <a:solidFill>
                  <a:prstClr val="black"/>
                </a:solidFill>
                <a:latin typeface="Calibri"/>
              </a:rPr>
              <a:t>is the lowest cost solution.  Make it secure.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b="1" dirty="0">
                <a:latin typeface="Calibri"/>
              </a:rPr>
              <a:t>PRAC still needs to be carefully architected to ensure security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PRAC</a:t>
            </a:r>
            <a:r>
              <a:rPr lang="en-US" sz="2600" b="1" dirty="0">
                <a:latin typeface="Calibri"/>
              </a:rPr>
              <a:t> has high slowdown, need to reduce it for practical adoption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SOC vendors can take matters in their hand with DRFM, still useful for DDR6</a:t>
            </a:r>
            <a:endParaRPr lang="en-US" sz="2600" b="1" dirty="0">
              <a:solidFill>
                <a:srgbClr val="8B2500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B5B700-2ACA-64C0-0F09-E451DAFD0BDD}"/>
              </a:ext>
            </a:extLst>
          </p:cNvPr>
          <p:cNvSpPr/>
          <p:nvPr/>
        </p:nvSpPr>
        <p:spPr>
          <a:xfrm>
            <a:off x="2243238" y="5297956"/>
            <a:ext cx="7705517" cy="5334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Min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imalism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is key to ensuring security!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3F45DD-B2CB-89CB-7DFB-C0BCF8829951}"/>
              </a:ext>
            </a:extLst>
          </p:cNvPr>
          <p:cNvSpPr/>
          <p:nvPr/>
        </p:nvSpPr>
        <p:spPr>
          <a:xfrm>
            <a:off x="155111" y="6009277"/>
            <a:ext cx="11881773" cy="5334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formance matters: Everyone wants security, no one wants to pay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46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C7DD-0F71-2D41-8513-56AA092C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Rowhammer Attacks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CE81AAB9-A7B5-034A-823E-4AD1707A7620}"/>
              </a:ext>
            </a:extLst>
          </p:cNvPr>
          <p:cNvSpPr/>
          <p:nvPr/>
        </p:nvSpPr>
        <p:spPr>
          <a:xfrm>
            <a:off x="6934080" y="2103395"/>
            <a:ext cx="3870700" cy="2935861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CB2CB63-D1AC-6E49-BDBE-27D750A53A98}"/>
              </a:ext>
            </a:extLst>
          </p:cNvPr>
          <p:cNvSpPr txBox="1"/>
          <p:nvPr/>
        </p:nvSpPr>
        <p:spPr>
          <a:xfrm>
            <a:off x="6526610" y="5212694"/>
            <a:ext cx="4708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Bit-Flips in Neighboring Rows 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4D7806A-33C5-D642-8A55-2350B80DED2E}"/>
              </a:ext>
            </a:extLst>
          </p:cNvPr>
          <p:cNvCxnSpPr/>
          <p:nvPr/>
        </p:nvCxnSpPr>
        <p:spPr>
          <a:xfrm>
            <a:off x="7051971" y="2702521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Wordline">
            <a:extLst>
              <a:ext uri="{FF2B5EF4-FFF2-40B4-BE49-F238E27FC236}">
                <a16:creationId xmlns:a16="http://schemas.microsoft.com/office/drawing/2014/main" id="{08D2C4AC-6A8D-EE41-9A8B-3BB5AADE4455}"/>
              </a:ext>
            </a:extLst>
          </p:cNvPr>
          <p:cNvCxnSpPr/>
          <p:nvPr/>
        </p:nvCxnSpPr>
        <p:spPr>
          <a:xfrm>
            <a:off x="7051969" y="3201287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E927698-7E47-8147-AE4C-62925A155DA3}"/>
              </a:ext>
            </a:extLst>
          </p:cNvPr>
          <p:cNvCxnSpPr/>
          <p:nvPr/>
        </p:nvCxnSpPr>
        <p:spPr>
          <a:xfrm>
            <a:off x="7051969" y="3659582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Wordline">
            <a:extLst>
              <a:ext uri="{FF2B5EF4-FFF2-40B4-BE49-F238E27FC236}">
                <a16:creationId xmlns:a16="http://schemas.microsoft.com/office/drawing/2014/main" id="{BA23D7E2-7A7F-0B4D-965B-9B70D508C64E}"/>
              </a:ext>
            </a:extLst>
          </p:cNvPr>
          <p:cNvCxnSpPr/>
          <p:nvPr/>
        </p:nvCxnSpPr>
        <p:spPr>
          <a:xfrm>
            <a:off x="7065824" y="4165285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DC303D0-D991-944E-ABDA-2A91B04BA2D9}"/>
              </a:ext>
            </a:extLst>
          </p:cNvPr>
          <p:cNvSpPr>
            <a:spLocks/>
          </p:cNvSpPr>
          <p:nvPr/>
        </p:nvSpPr>
        <p:spPr>
          <a:xfrm>
            <a:off x="7298027" y="3446792"/>
            <a:ext cx="3174935" cy="483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C53C901-81C9-8048-B683-FC1623A066D8}"/>
              </a:ext>
            </a:extLst>
          </p:cNvPr>
          <p:cNvSpPr>
            <a:spLocks/>
          </p:cNvSpPr>
          <p:nvPr/>
        </p:nvSpPr>
        <p:spPr>
          <a:xfrm>
            <a:off x="7298027" y="3938897"/>
            <a:ext cx="3174935" cy="4846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D1AF108-EDED-2B42-89CA-19C1F3E34D16}"/>
              </a:ext>
            </a:extLst>
          </p:cNvPr>
          <p:cNvSpPr>
            <a:spLocks/>
          </p:cNvSpPr>
          <p:nvPr/>
        </p:nvSpPr>
        <p:spPr>
          <a:xfrm>
            <a:off x="7298027" y="2954687"/>
            <a:ext cx="3174935" cy="483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E804FC-8BC8-8040-95C5-A533960E69E1}"/>
              </a:ext>
            </a:extLst>
          </p:cNvPr>
          <p:cNvSpPr/>
          <p:nvPr/>
        </p:nvSpPr>
        <p:spPr>
          <a:xfrm>
            <a:off x="7299010" y="2460997"/>
            <a:ext cx="3172968" cy="4846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 of Cells (8KB)</a:t>
            </a:r>
          </a:p>
        </p:txBody>
      </p:sp>
      <p:sp>
        <p:nvSpPr>
          <p:cNvPr id="113" name="Error">
            <a:extLst>
              <a:ext uri="{FF2B5EF4-FFF2-40B4-BE49-F238E27FC236}">
                <a16:creationId xmlns:a16="http://schemas.microsoft.com/office/drawing/2014/main" id="{164F7476-382D-C945-8D65-C7F63ACD6D98}"/>
              </a:ext>
            </a:extLst>
          </p:cNvPr>
          <p:cNvSpPr/>
          <p:nvPr/>
        </p:nvSpPr>
        <p:spPr>
          <a:xfrm>
            <a:off x="8148429" y="3367746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Error">
            <a:extLst>
              <a:ext uri="{FF2B5EF4-FFF2-40B4-BE49-F238E27FC236}">
                <a16:creationId xmlns:a16="http://schemas.microsoft.com/office/drawing/2014/main" id="{FBD97504-0393-8C48-AABB-C42ABB2AAA75}"/>
              </a:ext>
            </a:extLst>
          </p:cNvPr>
          <p:cNvSpPr/>
          <p:nvPr/>
        </p:nvSpPr>
        <p:spPr>
          <a:xfrm>
            <a:off x="9786729" y="3380422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Error">
            <a:extLst>
              <a:ext uri="{FF2B5EF4-FFF2-40B4-BE49-F238E27FC236}">
                <a16:creationId xmlns:a16="http://schemas.microsoft.com/office/drawing/2014/main" id="{4C2C75DB-BC5D-5E49-8977-38B1063ABFB4}"/>
              </a:ext>
            </a:extLst>
          </p:cNvPr>
          <p:cNvSpPr/>
          <p:nvPr/>
        </p:nvSpPr>
        <p:spPr>
          <a:xfrm>
            <a:off x="8967579" y="3380422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Error">
            <a:extLst>
              <a:ext uri="{FF2B5EF4-FFF2-40B4-BE49-F238E27FC236}">
                <a16:creationId xmlns:a16="http://schemas.microsoft.com/office/drawing/2014/main" id="{19ED84A1-4CDE-9F42-822F-FD1EE343B62F}"/>
              </a:ext>
            </a:extLst>
          </p:cNvPr>
          <p:cNvSpPr/>
          <p:nvPr/>
        </p:nvSpPr>
        <p:spPr>
          <a:xfrm>
            <a:off x="7329279" y="3380422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Victim">
            <a:extLst>
              <a:ext uri="{FF2B5EF4-FFF2-40B4-BE49-F238E27FC236}">
                <a16:creationId xmlns:a16="http://schemas.microsoft.com/office/drawing/2014/main" id="{980DCD5E-031C-684F-A43F-35EBE0BB3E3E}"/>
              </a:ext>
            </a:extLst>
          </p:cNvPr>
          <p:cNvSpPr/>
          <p:nvPr/>
        </p:nvSpPr>
        <p:spPr>
          <a:xfrm>
            <a:off x="7300233" y="3451817"/>
            <a:ext cx="3172691" cy="4665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alibri Light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 Light"/>
              </a:rPr>
              <a:t>Victim Row</a:t>
            </a:r>
          </a:p>
        </p:txBody>
      </p:sp>
      <p:sp>
        <p:nvSpPr>
          <p:cNvPr id="120" name="Aggressor">
            <a:extLst>
              <a:ext uri="{FF2B5EF4-FFF2-40B4-BE49-F238E27FC236}">
                <a16:creationId xmlns:a16="http://schemas.microsoft.com/office/drawing/2014/main" id="{2F895C5C-5B1A-7E43-85F8-79E14D9AEF49}"/>
              </a:ext>
            </a:extLst>
          </p:cNvPr>
          <p:cNvSpPr/>
          <p:nvPr/>
        </p:nvSpPr>
        <p:spPr>
          <a:xfrm>
            <a:off x="7303870" y="3919419"/>
            <a:ext cx="3165417" cy="50411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Calibri Light"/>
              </a:rPr>
              <a:t> Aggressor Row</a:t>
            </a:r>
          </a:p>
        </p:txBody>
      </p:sp>
      <p:sp>
        <p:nvSpPr>
          <p:cNvPr id="121" name="Aggressor">
            <a:extLst>
              <a:ext uri="{FF2B5EF4-FFF2-40B4-BE49-F238E27FC236}">
                <a16:creationId xmlns:a16="http://schemas.microsoft.com/office/drawing/2014/main" id="{1A0E9587-CDDB-124E-AE5A-EE26803BDF9B}"/>
              </a:ext>
            </a:extLst>
          </p:cNvPr>
          <p:cNvSpPr/>
          <p:nvPr/>
        </p:nvSpPr>
        <p:spPr>
          <a:xfrm>
            <a:off x="7303870" y="2946668"/>
            <a:ext cx="3165417" cy="50411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alibri Light"/>
              </a:rPr>
              <a:t> Aggressor Row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9E3C4B1-A7A3-7742-B11F-A0CF2F6D4099}"/>
              </a:ext>
            </a:extLst>
          </p:cNvPr>
          <p:cNvSpPr txBox="1"/>
          <p:nvPr/>
        </p:nvSpPr>
        <p:spPr>
          <a:xfrm>
            <a:off x="8108590" y="4495724"/>
            <a:ext cx="152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DRAM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FF35233-7169-1543-916A-405500D08769}"/>
              </a:ext>
            </a:extLst>
          </p:cNvPr>
          <p:cNvSpPr txBox="1"/>
          <p:nvPr/>
        </p:nvSpPr>
        <p:spPr>
          <a:xfrm>
            <a:off x="6753946" y="1414517"/>
            <a:ext cx="428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Rowhammer Attack</a:t>
            </a: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75D941A0-0040-164D-AC34-A7A24846E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728" y="992368"/>
            <a:ext cx="1231084" cy="1231084"/>
          </a:xfrm>
          <a:prstGeom prst="rect">
            <a:avLst/>
          </a:prstGeom>
        </p:spPr>
      </p:pic>
      <p:sp>
        <p:nvSpPr>
          <p:cNvPr id="126" name="Right Arrow 125">
            <a:extLst>
              <a:ext uri="{FF2B5EF4-FFF2-40B4-BE49-F238E27FC236}">
                <a16:creationId xmlns:a16="http://schemas.microsoft.com/office/drawing/2014/main" id="{CC543D2D-182E-C742-83BB-E7EC48BD0FC1}"/>
              </a:ext>
            </a:extLst>
          </p:cNvPr>
          <p:cNvSpPr/>
          <p:nvPr/>
        </p:nvSpPr>
        <p:spPr>
          <a:xfrm rot="20353194">
            <a:off x="6435330" y="3227962"/>
            <a:ext cx="594201" cy="32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id="{3C09B16B-FFA8-2542-9B73-B0B731538E59}"/>
              </a:ext>
            </a:extLst>
          </p:cNvPr>
          <p:cNvSpPr/>
          <p:nvPr/>
        </p:nvSpPr>
        <p:spPr>
          <a:xfrm rot="1246806" flipV="1">
            <a:off x="6423438" y="3840326"/>
            <a:ext cx="594201" cy="32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" name="Picture 18" descr="hy Won't My Program use More than 25% of the CPU? - Ask Leo!">
            <a:extLst>
              <a:ext uri="{FF2B5EF4-FFF2-40B4-BE49-F238E27FC236}">
                <a16:creationId xmlns:a16="http://schemas.microsoft.com/office/drawing/2014/main" id="{454F8056-88DA-5644-9E89-CC577525D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53" y="3070223"/>
            <a:ext cx="1028328" cy="10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C7D8CB46-3988-394D-A87E-35B665ACFDD4}"/>
              </a:ext>
            </a:extLst>
          </p:cNvPr>
          <p:cNvSpPr txBox="1"/>
          <p:nvPr/>
        </p:nvSpPr>
        <p:spPr>
          <a:xfrm>
            <a:off x="5140354" y="3355913"/>
            <a:ext cx="1375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Rapid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</a:rPr>
              <a:t>Accesses</a:t>
            </a:r>
          </a:p>
        </p:txBody>
      </p:sp>
      <p:sp>
        <p:nvSpPr>
          <p:cNvPr id="63" name="CPU">
            <a:extLst>
              <a:ext uri="{FF2B5EF4-FFF2-40B4-BE49-F238E27FC236}">
                <a16:creationId xmlns:a16="http://schemas.microsoft.com/office/drawing/2014/main" id="{66131914-8B60-3D43-A94E-13D38936EF25}"/>
              </a:ext>
            </a:extLst>
          </p:cNvPr>
          <p:cNvSpPr/>
          <p:nvPr/>
        </p:nvSpPr>
        <p:spPr>
          <a:xfrm>
            <a:off x="1022097" y="2190923"/>
            <a:ext cx="2660437" cy="1851968"/>
          </a:xfrm>
          <a:prstGeom prst="roundRect">
            <a:avLst>
              <a:gd name="adj" fmla="val 11319"/>
            </a:avLst>
          </a:prstGeom>
          <a:solidFill>
            <a:srgbClr val="0D3533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>
              <a:lnSpc>
                <a:spcPct val="90000"/>
              </a:lnSpc>
            </a:pPr>
            <a:r>
              <a:rPr lang="en-US" sz="1600" u="sng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114300">
              <a:lnSpc>
                <a:spcPct val="90000"/>
              </a:lnSpc>
            </a:pP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mov (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600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600" dirty="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>
              <a:lnSpc>
                <a:spcPct val="90000"/>
              </a:lnSpc>
            </a:pP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mov (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600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endParaRPr lang="en-US" sz="1600" dirty="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>
              <a:lnSpc>
                <a:spcPct val="90000"/>
              </a:lnSpc>
            </a:pP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">
              <a:lnSpc>
                <a:spcPct val="90000"/>
              </a:lnSpc>
            </a:pP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">
              <a:lnSpc>
                <a:spcPct val="90000"/>
              </a:lnSpc>
            </a:pP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mfence</a:t>
            </a:r>
            <a:endParaRPr lang="en-US" sz="1600" dirty="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>
              <a:lnSpc>
                <a:spcPct val="90000"/>
              </a:lnSpc>
            </a:pP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u="sng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n-US" sz="1600" dirty="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1FB68F3-D881-6747-8FB6-4C714C4E2418}"/>
              </a:ext>
            </a:extLst>
          </p:cNvPr>
          <p:cNvCxnSpPr>
            <a:cxnSpLocks/>
          </p:cNvCxnSpPr>
          <p:nvPr/>
        </p:nvCxnSpPr>
        <p:spPr>
          <a:xfrm flipH="1" flipV="1">
            <a:off x="3682534" y="2373076"/>
            <a:ext cx="621772" cy="9828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E33728F-0CBF-C44E-89F5-68B7B5586B63}"/>
              </a:ext>
            </a:extLst>
          </p:cNvPr>
          <p:cNvCxnSpPr>
            <a:cxnSpLocks/>
          </p:cNvCxnSpPr>
          <p:nvPr/>
        </p:nvCxnSpPr>
        <p:spPr>
          <a:xfrm flipH="1">
            <a:off x="3519814" y="3977346"/>
            <a:ext cx="1030331" cy="6554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60A482-7E77-684E-8592-FDCB4507EBD7}"/>
              </a:ext>
            </a:extLst>
          </p:cNvPr>
          <p:cNvGrpSpPr/>
          <p:nvPr/>
        </p:nvGrpSpPr>
        <p:grpSpPr>
          <a:xfrm>
            <a:off x="47052" y="4611873"/>
            <a:ext cx="6723570" cy="1228225"/>
            <a:chOff x="115112" y="2598003"/>
            <a:chExt cx="6723570" cy="122822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C33281B-D2B9-F84C-BE00-96EE3D4F8CDC}"/>
                </a:ext>
              </a:extLst>
            </p:cNvPr>
            <p:cNvSpPr txBox="1"/>
            <p:nvPr/>
          </p:nvSpPr>
          <p:spPr>
            <a:xfrm>
              <a:off x="115112" y="2598003"/>
              <a:ext cx="6723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Software Adversary Can Flip Bits in Page Tables &amp; 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Gain Kernel Privileges (Take Over a System)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763F4D6-E159-354B-BF32-F7D97F03823D}"/>
                </a:ext>
              </a:extLst>
            </p:cNvPr>
            <p:cNvSpPr txBox="1"/>
            <p:nvPr/>
          </p:nvSpPr>
          <p:spPr>
            <a:xfrm>
              <a:off x="1075225" y="3395341"/>
              <a:ext cx="42202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[Seaborn+, Blackhat’15]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85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C7DD-0F71-2D41-8513-56AA092C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Rowhammer is Getting Worse!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ADB5619-86CE-9419-3678-CF1AECD69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735" y="1892171"/>
            <a:ext cx="4734207" cy="367174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CFE77BD-A829-2104-82E6-AF8851D1E4AB}"/>
              </a:ext>
            </a:extLst>
          </p:cNvPr>
          <p:cNvSpPr txBox="1"/>
          <p:nvPr/>
        </p:nvSpPr>
        <p:spPr>
          <a:xfrm>
            <a:off x="604158" y="1294085"/>
            <a:ext cx="11152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Rowhammer Threshold: TRH-S (Single Sided) and TRH-D (Double-Sided)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9287EE-430D-A199-BD7C-183C5EC7E7BC}"/>
              </a:ext>
            </a:extLst>
          </p:cNvPr>
          <p:cNvSpPr txBox="1"/>
          <p:nvPr/>
        </p:nvSpPr>
        <p:spPr>
          <a:xfrm>
            <a:off x="2207079" y="5875792"/>
            <a:ext cx="7777842" cy="461665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B2500"/>
                </a:solidFill>
              </a:rPr>
              <a:t>Solutions must tolerate not only current TRH but future TRH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8B388BE-2B02-6C3A-4001-27E7084D2DCA}"/>
              </a:ext>
            </a:extLst>
          </p:cNvPr>
          <p:cNvSpPr/>
          <p:nvPr/>
        </p:nvSpPr>
        <p:spPr>
          <a:xfrm>
            <a:off x="7086598" y="2538455"/>
            <a:ext cx="3575957" cy="1478374"/>
          </a:xfrm>
          <a:prstGeom prst="cloud">
            <a:avLst/>
          </a:prstGeom>
          <a:noFill/>
          <a:ln>
            <a:solidFill>
              <a:srgbClr val="8B2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B2500"/>
                </a:solidFill>
              </a:rPr>
              <a:t>30x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Reduction in TRH in 8 years!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7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3" y="194437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Typical Mitigation for Rowhammer 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9ADAE7C-21F3-4C45-A4B5-DE1E756F1485}"/>
              </a:ext>
            </a:extLst>
          </p:cNvPr>
          <p:cNvGrpSpPr/>
          <p:nvPr/>
        </p:nvGrpSpPr>
        <p:grpSpPr>
          <a:xfrm>
            <a:off x="825300" y="2322452"/>
            <a:ext cx="3812265" cy="461665"/>
            <a:chOff x="139540" y="3660189"/>
            <a:chExt cx="3812265" cy="4616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B09AB6-EEBE-BA4D-83E8-B861AB6D5124}"/>
                </a:ext>
              </a:extLst>
            </p:cNvPr>
            <p:cNvSpPr txBox="1"/>
            <p:nvPr/>
          </p:nvSpPr>
          <p:spPr>
            <a:xfrm>
              <a:off x="139540" y="3660189"/>
              <a:ext cx="3812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Track Aggressor Rows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2C71CF4-5B7E-5347-BE16-950981C438D6}"/>
                </a:ext>
              </a:extLst>
            </p:cNvPr>
            <p:cNvSpPr/>
            <p:nvPr/>
          </p:nvSpPr>
          <p:spPr>
            <a:xfrm>
              <a:off x="191689" y="3721484"/>
              <a:ext cx="366717" cy="3390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D32907-C2A9-6E46-AB92-4574739ABC30}"/>
              </a:ext>
            </a:extLst>
          </p:cNvPr>
          <p:cNvGrpSpPr/>
          <p:nvPr/>
        </p:nvGrpSpPr>
        <p:grpSpPr>
          <a:xfrm>
            <a:off x="4344509" y="2310650"/>
            <a:ext cx="3011797" cy="461665"/>
            <a:chOff x="3258898" y="2751408"/>
            <a:chExt cx="3011797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E0E7AD-6D4C-EE4E-A0FE-2673502E24BF}"/>
                </a:ext>
              </a:extLst>
            </p:cNvPr>
            <p:cNvSpPr txBox="1"/>
            <p:nvPr/>
          </p:nvSpPr>
          <p:spPr>
            <a:xfrm>
              <a:off x="3292514" y="2751408"/>
              <a:ext cx="2978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Mitigative Action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5BD4896-C159-B746-8273-63E486C91C9A}"/>
                </a:ext>
              </a:extLst>
            </p:cNvPr>
            <p:cNvSpPr/>
            <p:nvPr/>
          </p:nvSpPr>
          <p:spPr>
            <a:xfrm>
              <a:off x="3258898" y="2812703"/>
              <a:ext cx="366717" cy="3390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DB8B4BE-60E2-9449-BEDC-F2AE9E548BCC}"/>
              </a:ext>
            </a:extLst>
          </p:cNvPr>
          <p:cNvGrpSpPr/>
          <p:nvPr/>
        </p:nvGrpSpPr>
        <p:grpSpPr>
          <a:xfrm>
            <a:off x="7376276" y="3176394"/>
            <a:ext cx="2971703" cy="1948405"/>
            <a:chOff x="1184763" y="4399296"/>
            <a:chExt cx="2971703" cy="194840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9FBBB106-7292-D440-A587-5A5F2B43B2FC}"/>
                </a:ext>
              </a:extLst>
            </p:cNvPr>
            <p:cNvSpPr/>
            <p:nvPr/>
          </p:nvSpPr>
          <p:spPr>
            <a:xfrm>
              <a:off x="1184763" y="4399296"/>
              <a:ext cx="2971703" cy="1948405"/>
            </a:xfrm>
            <a:prstGeom prst="roundRect">
              <a:avLst>
                <a:gd name="adj" fmla="val 11319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" name="Wordline">
              <a:extLst>
                <a:ext uri="{FF2B5EF4-FFF2-40B4-BE49-F238E27FC236}">
                  <a16:creationId xmlns:a16="http://schemas.microsoft.com/office/drawing/2014/main" id="{7D09A22F-ECCC-5540-A85D-B34D4E38C352}"/>
                </a:ext>
              </a:extLst>
            </p:cNvPr>
            <p:cNvCxnSpPr>
              <a:cxnSpLocks/>
            </p:cNvCxnSpPr>
            <p:nvPr/>
          </p:nvCxnSpPr>
          <p:spPr>
            <a:xfrm>
              <a:off x="1341292" y="4780725"/>
              <a:ext cx="26517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5312380-91A3-A149-A550-475577AADE61}"/>
                </a:ext>
              </a:extLst>
            </p:cNvPr>
            <p:cNvCxnSpPr>
              <a:cxnSpLocks/>
            </p:cNvCxnSpPr>
            <p:nvPr/>
          </p:nvCxnSpPr>
          <p:spPr>
            <a:xfrm>
              <a:off x="1341292" y="5239020"/>
              <a:ext cx="26517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Wordline">
              <a:extLst>
                <a:ext uri="{FF2B5EF4-FFF2-40B4-BE49-F238E27FC236}">
                  <a16:creationId xmlns:a16="http://schemas.microsoft.com/office/drawing/2014/main" id="{8419E843-4205-4943-9E14-3A4997A28180}"/>
                </a:ext>
              </a:extLst>
            </p:cNvPr>
            <p:cNvCxnSpPr>
              <a:cxnSpLocks/>
            </p:cNvCxnSpPr>
            <p:nvPr/>
          </p:nvCxnSpPr>
          <p:spPr>
            <a:xfrm>
              <a:off x="1341292" y="5744723"/>
              <a:ext cx="26517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Victim">
              <a:extLst>
                <a:ext uri="{FF2B5EF4-FFF2-40B4-BE49-F238E27FC236}">
                  <a16:creationId xmlns:a16="http://schemas.microsoft.com/office/drawing/2014/main" id="{4F79A040-0023-BC42-8A16-12ED706D8B58}"/>
                </a:ext>
              </a:extLst>
            </p:cNvPr>
            <p:cNvSpPr/>
            <p:nvPr/>
          </p:nvSpPr>
          <p:spPr>
            <a:xfrm>
              <a:off x="1603683" y="5502738"/>
              <a:ext cx="2134819" cy="466562"/>
            </a:xfrm>
            <a:prstGeom prst="rect">
              <a:avLst/>
            </a:prstGeom>
            <a:solidFill>
              <a:srgbClr val="FDD9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prstClr val="white"/>
                  </a:solidFill>
                  <a:latin typeface="Calibri Light"/>
                </a:rPr>
                <a:t> </a:t>
              </a:r>
              <a:r>
                <a:rPr lang="en-US" sz="2400" b="1">
                  <a:solidFill>
                    <a:prstClr val="black"/>
                  </a:solidFill>
                  <a:latin typeface="Calibri Light"/>
                </a:rPr>
                <a:t>Victim Row</a:t>
              </a:r>
            </a:p>
          </p:txBody>
        </p:sp>
        <p:sp>
          <p:nvSpPr>
            <p:cNvPr id="48" name="Aggressor">
              <a:extLst>
                <a:ext uri="{FF2B5EF4-FFF2-40B4-BE49-F238E27FC236}">
                  <a16:creationId xmlns:a16="http://schemas.microsoft.com/office/drawing/2014/main" id="{F695F8CF-0EBB-0A40-894A-AA8ED0E5DCCC}"/>
                </a:ext>
              </a:extLst>
            </p:cNvPr>
            <p:cNvSpPr/>
            <p:nvPr/>
          </p:nvSpPr>
          <p:spPr>
            <a:xfrm>
              <a:off x="1606130" y="5000527"/>
              <a:ext cx="2129925" cy="504110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Calibri Light"/>
                </a:rPr>
                <a:t> </a:t>
              </a:r>
              <a:r>
                <a:rPr lang="en-US" sz="2200" b="1" dirty="0">
                  <a:solidFill>
                    <a:prstClr val="white"/>
                  </a:solidFill>
                  <a:latin typeface="Calibri Light"/>
                </a:rPr>
                <a:t>Aggressor Row</a:t>
              </a:r>
            </a:p>
          </p:txBody>
        </p:sp>
        <p:sp>
          <p:nvSpPr>
            <p:cNvPr id="49" name="Victim">
              <a:extLst>
                <a:ext uri="{FF2B5EF4-FFF2-40B4-BE49-F238E27FC236}">
                  <a16:creationId xmlns:a16="http://schemas.microsoft.com/office/drawing/2014/main" id="{B23F80FD-2CF3-E842-A746-DFDBA7F55BE0}"/>
                </a:ext>
              </a:extLst>
            </p:cNvPr>
            <p:cNvSpPr/>
            <p:nvPr/>
          </p:nvSpPr>
          <p:spPr>
            <a:xfrm>
              <a:off x="1603683" y="4535864"/>
              <a:ext cx="2134819" cy="466562"/>
            </a:xfrm>
            <a:prstGeom prst="rect">
              <a:avLst/>
            </a:prstGeom>
            <a:solidFill>
              <a:srgbClr val="FDD9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Calibri Light"/>
                </a:rPr>
                <a:t> </a:t>
              </a:r>
              <a:r>
                <a:rPr lang="en-US" sz="2400" b="1" dirty="0">
                  <a:solidFill>
                    <a:prstClr val="black"/>
                  </a:solidFill>
                  <a:latin typeface="Calibri Light"/>
                </a:rPr>
                <a:t>Victim Row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2ACE061-1F95-554A-968E-F5EE147337BE}"/>
              </a:ext>
            </a:extLst>
          </p:cNvPr>
          <p:cNvSpPr txBox="1"/>
          <p:nvPr/>
        </p:nvSpPr>
        <p:spPr>
          <a:xfrm>
            <a:off x="8075581" y="4717504"/>
            <a:ext cx="156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DRAM</a:t>
            </a: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BC68AED9-27E2-F74E-B0C1-A442E331563D}"/>
              </a:ext>
            </a:extLst>
          </p:cNvPr>
          <p:cNvSpPr/>
          <p:nvPr/>
        </p:nvSpPr>
        <p:spPr>
          <a:xfrm rot="20353194">
            <a:off x="6924121" y="3516596"/>
            <a:ext cx="594201" cy="320040"/>
          </a:xfrm>
          <a:prstGeom prst="rightArrow">
            <a:avLst/>
          </a:prstGeom>
          <a:solidFill>
            <a:srgbClr val="2D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E774CAD1-B039-AE4A-8E48-B846607D4BD2}"/>
              </a:ext>
            </a:extLst>
          </p:cNvPr>
          <p:cNvSpPr/>
          <p:nvPr/>
        </p:nvSpPr>
        <p:spPr>
          <a:xfrm rot="1246806" flipV="1">
            <a:off x="6924121" y="4223689"/>
            <a:ext cx="594201" cy="320040"/>
          </a:xfrm>
          <a:prstGeom prst="rightArrow">
            <a:avLst/>
          </a:prstGeom>
          <a:solidFill>
            <a:srgbClr val="2D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9FC24-BE76-6D4B-AF92-1F354A3710BB}"/>
              </a:ext>
            </a:extLst>
          </p:cNvPr>
          <p:cNvSpPr txBox="1"/>
          <p:nvPr/>
        </p:nvSpPr>
        <p:spPr>
          <a:xfrm>
            <a:off x="5602503" y="3825195"/>
            <a:ext cx="156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D7100"/>
                </a:solidFill>
              </a:rPr>
              <a:t>Refresh</a:t>
            </a:r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039A8301-9B8C-7947-AB57-0E1251A7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97" y="1769394"/>
            <a:ext cx="3351261" cy="7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7D6C53-9443-BA48-BA92-C9F4B8E7FA8F}"/>
              </a:ext>
            </a:extLst>
          </p:cNvPr>
          <p:cNvCxnSpPr>
            <a:cxnSpLocks/>
          </p:cNvCxnSpPr>
          <p:nvPr/>
        </p:nvCxnSpPr>
        <p:spPr>
          <a:xfrm flipH="1" flipV="1">
            <a:off x="7186497" y="2541483"/>
            <a:ext cx="248289" cy="71441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B1B006-B30F-CA47-B87B-7699DA00614E}"/>
              </a:ext>
            </a:extLst>
          </p:cNvPr>
          <p:cNvCxnSpPr>
            <a:cxnSpLocks/>
          </p:cNvCxnSpPr>
          <p:nvPr/>
        </p:nvCxnSpPr>
        <p:spPr>
          <a:xfrm flipV="1">
            <a:off x="10282778" y="2479891"/>
            <a:ext cx="254980" cy="76410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DBBADDB-20E4-FF09-4A65-20ABEF976B2F}"/>
              </a:ext>
            </a:extLst>
          </p:cNvPr>
          <p:cNvSpPr txBox="1"/>
          <p:nvPr/>
        </p:nvSpPr>
        <p:spPr>
          <a:xfrm>
            <a:off x="1040138" y="5583093"/>
            <a:ext cx="10033434" cy="954107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B2500"/>
                </a:solidFill>
              </a:rPr>
              <a:t>Tracking can be done at Memory Controller (MC) or In-DRAM</a:t>
            </a:r>
          </a:p>
          <a:p>
            <a:pPr algn="ctr"/>
            <a:r>
              <a:rPr lang="en-US" sz="2800" b="1" dirty="0">
                <a:solidFill>
                  <a:srgbClr val="8B2500"/>
                </a:solidFill>
              </a:rPr>
              <a:t>(In-DRAM mitigation can solve DRAM problem within DRAM)</a:t>
            </a:r>
          </a:p>
        </p:txBody>
      </p:sp>
    </p:spTree>
    <p:extLst>
      <p:ext uri="{BB962C8B-B14F-4D97-AF65-F5344CB8AC3E}">
        <p14:creationId xmlns:p14="http://schemas.microsoft.com/office/powerpoint/2010/main" val="216118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3" y="194437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What is In-DRAM Mitigation?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9ADAE7C-21F3-4C45-A4B5-DE1E756F1485}"/>
              </a:ext>
            </a:extLst>
          </p:cNvPr>
          <p:cNvGrpSpPr/>
          <p:nvPr/>
        </p:nvGrpSpPr>
        <p:grpSpPr>
          <a:xfrm>
            <a:off x="825300" y="2322452"/>
            <a:ext cx="3812265" cy="461665"/>
            <a:chOff x="139540" y="3660189"/>
            <a:chExt cx="3812265" cy="4616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B09AB6-EEBE-BA4D-83E8-B861AB6D5124}"/>
                </a:ext>
              </a:extLst>
            </p:cNvPr>
            <p:cNvSpPr txBox="1"/>
            <p:nvPr/>
          </p:nvSpPr>
          <p:spPr>
            <a:xfrm>
              <a:off x="139540" y="3660189"/>
              <a:ext cx="3812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Track Aggressor Rows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2C71CF4-5B7E-5347-BE16-950981C438D6}"/>
                </a:ext>
              </a:extLst>
            </p:cNvPr>
            <p:cNvSpPr/>
            <p:nvPr/>
          </p:nvSpPr>
          <p:spPr>
            <a:xfrm>
              <a:off x="191689" y="3721484"/>
              <a:ext cx="366717" cy="3390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D32907-C2A9-6E46-AB92-4574739ABC30}"/>
              </a:ext>
            </a:extLst>
          </p:cNvPr>
          <p:cNvGrpSpPr/>
          <p:nvPr/>
        </p:nvGrpSpPr>
        <p:grpSpPr>
          <a:xfrm>
            <a:off x="4344509" y="2310650"/>
            <a:ext cx="3011797" cy="461665"/>
            <a:chOff x="3258898" y="2751408"/>
            <a:chExt cx="3011797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E0E7AD-6D4C-EE4E-A0FE-2673502E24BF}"/>
                </a:ext>
              </a:extLst>
            </p:cNvPr>
            <p:cNvSpPr txBox="1"/>
            <p:nvPr/>
          </p:nvSpPr>
          <p:spPr>
            <a:xfrm>
              <a:off x="3292514" y="2751408"/>
              <a:ext cx="2978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Mitigative Action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5BD4896-C159-B746-8273-63E486C91C9A}"/>
                </a:ext>
              </a:extLst>
            </p:cNvPr>
            <p:cNvSpPr/>
            <p:nvPr/>
          </p:nvSpPr>
          <p:spPr>
            <a:xfrm>
              <a:off x="3258898" y="2812703"/>
              <a:ext cx="366717" cy="3390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DB8B4BE-60E2-9449-BEDC-F2AE9E548BCC}"/>
              </a:ext>
            </a:extLst>
          </p:cNvPr>
          <p:cNvGrpSpPr/>
          <p:nvPr/>
        </p:nvGrpSpPr>
        <p:grpSpPr>
          <a:xfrm>
            <a:off x="7376276" y="3176394"/>
            <a:ext cx="2971703" cy="1948405"/>
            <a:chOff x="1184763" y="4399296"/>
            <a:chExt cx="2971703" cy="194840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9FBBB106-7292-D440-A587-5A5F2B43B2FC}"/>
                </a:ext>
              </a:extLst>
            </p:cNvPr>
            <p:cNvSpPr/>
            <p:nvPr/>
          </p:nvSpPr>
          <p:spPr>
            <a:xfrm>
              <a:off x="1184763" y="4399296"/>
              <a:ext cx="2971703" cy="1948405"/>
            </a:xfrm>
            <a:prstGeom prst="roundRect">
              <a:avLst>
                <a:gd name="adj" fmla="val 11319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" name="Wordline">
              <a:extLst>
                <a:ext uri="{FF2B5EF4-FFF2-40B4-BE49-F238E27FC236}">
                  <a16:creationId xmlns:a16="http://schemas.microsoft.com/office/drawing/2014/main" id="{7D09A22F-ECCC-5540-A85D-B34D4E38C352}"/>
                </a:ext>
              </a:extLst>
            </p:cNvPr>
            <p:cNvCxnSpPr>
              <a:cxnSpLocks/>
            </p:cNvCxnSpPr>
            <p:nvPr/>
          </p:nvCxnSpPr>
          <p:spPr>
            <a:xfrm>
              <a:off x="1341292" y="4780725"/>
              <a:ext cx="26517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5312380-91A3-A149-A550-475577AADE61}"/>
                </a:ext>
              </a:extLst>
            </p:cNvPr>
            <p:cNvCxnSpPr>
              <a:cxnSpLocks/>
            </p:cNvCxnSpPr>
            <p:nvPr/>
          </p:nvCxnSpPr>
          <p:spPr>
            <a:xfrm>
              <a:off x="1341292" y="5239020"/>
              <a:ext cx="26517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Wordline">
              <a:extLst>
                <a:ext uri="{FF2B5EF4-FFF2-40B4-BE49-F238E27FC236}">
                  <a16:creationId xmlns:a16="http://schemas.microsoft.com/office/drawing/2014/main" id="{8419E843-4205-4943-9E14-3A4997A28180}"/>
                </a:ext>
              </a:extLst>
            </p:cNvPr>
            <p:cNvCxnSpPr>
              <a:cxnSpLocks/>
            </p:cNvCxnSpPr>
            <p:nvPr/>
          </p:nvCxnSpPr>
          <p:spPr>
            <a:xfrm>
              <a:off x="1341292" y="5744723"/>
              <a:ext cx="26517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Victim">
              <a:extLst>
                <a:ext uri="{FF2B5EF4-FFF2-40B4-BE49-F238E27FC236}">
                  <a16:creationId xmlns:a16="http://schemas.microsoft.com/office/drawing/2014/main" id="{4F79A040-0023-BC42-8A16-12ED706D8B58}"/>
                </a:ext>
              </a:extLst>
            </p:cNvPr>
            <p:cNvSpPr/>
            <p:nvPr/>
          </p:nvSpPr>
          <p:spPr>
            <a:xfrm>
              <a:off x="1603683" y="5502738"/>
              <a:ext cx="2134819" cy="466562"/>
            </a:xfrm>
            <a:prstGeom prst="rect">
              <a:avLst/>
            </a:prstGeom>
            <a:solidFill>
              <a:srgbClr val="FDD9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prstClr val="white"/>
                  </a:solidFill>
                  <a:latin typeface="Calibri Light"/>
                </a:rPr>
                <a:t> </a:t>
              </a:r>
              <a:r>
                <a:rPr lang="en-US" sz="2400" b="1">
                  <a:solidFill>
                    <a:prstClr val="black"/>
                  </a:solidFill>
                  <a:latin typeface="Calibri Light"/>
                </a:rPr>
                <a:t>Victim Row</a:t>
              </a:r>
            </a:p>
          </p:txBody>
        </p:sp>
        <p:sp>
          <p:nvSpPr>
            <p:cNvPr id="48" name="Aggressor">
              <a:extLst>
                <a:ext uri="{FF2B5EF4-FFF2-40B4-BE49-F238E27FC236}">
                  <a16:creationId xmlns:a16="http://schemas.microsoft.com/office/drawing/2014/main" id="{F695F8CF-0EBB-0A40-894A-AA8ED0E5DCCC}"/>
                </a:ext>
              </a:extLst>
            </p:cNvPr>
            <p:cNvSpPr/>
            <p:nvPr/>
          </p:nvSpPr>
          <p:spPr>
            <a:xfrm>
              <a:off x="1606130" y="5000527"/>
              <a:ext cx="2129925" cy="504110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Calibri Light"/>
                </a:rPr>
                <a:t> </a:t>
              </a:r>
              <a:r>
                <a:rPr lang="en-US" sz="2200" b="1" dirty="0">
                  <a:solidFill>
                    <a:prstClr val="white"/>
                  </a:solidFill>
                  <a:latin typeface="Calibri Light"/>
                </a:rPr>
                <a:t>Aggressor Row</a:t>
              </a:r>
            </a:p>
          </p:txBody>
        </p:sp>
        <p:sp>
          <p:nvSpPr>
            <p:cNvPr id="49" name="Victim">
              <a:extLst>
                <a:ext uri="{FF2B5EF4-FFF2-40B4-BE49-F238E27FC236}">
                  <a16:creationId xmlns:a16="http://schemas.microsoft.com/office/drawing/2014/main" id="{B23F80FD-2CF3-E842-A746-DFDBA7F55BE0}"/>
                </a:ext>
              </a:extLst>
            </p:cNvPr>
            <p:cNvSpPr/>
            <p:nvPr/>
          </p:nvSpPr>
          <p:spPr>
            <a:xfrm>
              <a:off x="1603683" y="4535864"/>
              <a:ext cx="2134819" cy="466562"/>
            </a:xfrm>
            <a:prstGeom prst="rect">
              <a:avLst/>
            </a:prstGeom>
            <a:solidFill>
              <a:srgbClr val="FDD9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Calibri Light"/>
                </a:rPr>
                <a:t> </a:t>
              </a:r>
              <a:r>
                <a:rPr lang="en-US" sz="2400" b="1" dirty="0">
                  <a:solidFill>
                    <a:prstClr val="black"/>
                  </a:solidFill>
                  <a:latin typeface="Calibri Light"/>
                </a:rPr>
                <a:t>Victim Row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2ACE061-1F95-554A-968E-F5EE147337BE}"/>
              </a:ext>
            </a:extLst>
          </p:cNvPr>
          <p:cNvSpPr txBox="1"/>
          <p:nvPr/>
        </p:nvSpPr>
        <p:spPr>
          <a:xfrm>
            <a:off x="8075581" y="4717504"/>
            <a:ext cx="156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DRAM</a:t>
            </a: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BC68AED9-27E2-F74E-B0C1-A442E331563D}"/>
              </a:ext>
            </a:extLst>
          </p:cNvPr>
          <p:cNvSpPr/>
          <p:nvPr/>
        </p:nvSpPr>
        <p:spPr>
          <a:xfrm rot="20353194">
            <a:off x="6924121" y="3516596"/>
            <a:ext cx="594201" cy="320040"/>
          </a:xfrm>
          <a:prstGeom prst="rightArrow">
            <a:avLst/>
          </a:prstGeom>
          <a:solidFill>
            <a:srgbClr val="2D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E774CAD1-B039-AE4A-8E48-B846607D4BD2}"/>
              </a:ext>
            </a:extLst>
          </p:cNvPr>
          <p:cNvSpPr/>
          <p:nvPr/>
        </p:nvSpPr>
        <p:spPr>
          <a:xfrm rot="1246806" flipV="1">
            <a:off x="6924121" y="4223689"/>
            <a:ext cx="594201" cy="320040"/>
          </a:xfrm>
          <a:prstGeom prst="rightArrow">
            <a:avLst/>
          </a:prstGeom>
          <a:solidFill>
            <a:srgbClr val="2D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9FC24-BE76-6D4B-AF92-1F354A3710BB}"/>
              </a:ext>
            </a:extLst>
          </p:cNvPr>
          <p:cNvSpPr txBox="1"/>
          <p:nvPr/>
        </p:nvSpPr>
        <p:spPr>
          <a:xfrm>
            <a:off x="5602503" y="3825195"/>
            <a:ext cx="156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D7100"/>
                </a:solidFill>
              </a:rPr>
              <a:t>Refresh</a:t>
            </a:r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039A8301-9B8C-7947-AB57-0E1251A7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97" y="1769394"/>
            <a:ext cx="3351261" cy="7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7D6C53-9443-BA48-BA92-C9F4B8E7FA8F}"/>
              </a:ext>
            </a:extLst>
          </p:cNvPr>
          <p:cNvCxnSpPr>
            <a:cxnSpLocks/>
          </p:cNvCxnSpPr>
          <p:nvPr/>
        </p:nvCxnSpPr>
        <p:spPr>
          <a:xfrm flipH="1" flipV="1">
            <a:off x="7186497" y="2541483"/>
            <a:ext cx="248289" cy="71441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B1B006-B30F-CA47-B87B-7699DA00614E}"/>
              </a:ext>
            </a:extLst>
          </p:cNvPr>
          <p:cNvCxnSpPr>
            <a:cxnSpLocks/>
          </p:cNvCxnSpPr>
          <p:nvPr/>
        </p:nvCxnSpPr>
        <p:spPr>
          <a:xfrm flipV="1">
            <a:off x="10282778" y="2479891"/>
            <a:ext cx="254980" cy="76410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A984D43-67C8-45C8-F569-C03A56BB80F4}"/>
              </a:ext>
            </a:extLst>
          </p:cNvPr>
          <p:cNvSpPr txBox="1"/>
          <p:nvPr/>
        </p:nvSpPr>
        <p:spPr>
          <a:xfrm>
            <a:off x="242596" y="5918995"/>
            <a:ext cx="10849637" cy="523220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B2500"/>
                </a:solidFill>
              </a:rPr>
              <a:t>In-DRAM Mitigation needs Space (Tracking) and Time (Victim Refresh)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CF2206-9297-9447-21F8-3229335FC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705" y="2997521"/>
            <a:ext cx="1958133" cy="2250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F1F1F8-63EA-892A-E8F5-188761097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30" y="2825778"/>
            <a:ext cx="2099129" cy="27039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361219-4F84-5BE1-CB16-6D5F7B5597FC}"/>
              </a:ext>
            </a:extLst>
          </p:cNvPr>
          <p:cNvSpPr txBox="1"/>
          <p:nvPr/>
        </p:nvSpPr>
        <p:spPr>
          <a:xfrm>
            <a:off x="440921" y="5196494"/>
            <a:ext cx="256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DDR4: 4-16 Entries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0BC797-738D-CD35-3951-97FA1DDDB427}"/>
              </a:ext>
            </a:extLst>
          </p:cNvPr>
          <p:cNvSpPr txBox="1"/>
          <p:nvPr/>
        </p:nvSpPr>
        <p:spPr>
          <a:xfrm>
            <a:off x="3211831" y="5163590"/>
            <a:ext cx="305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Borrow Time from REF</a:t>
            </a:r>
          </a:p>
        </p:txBody>
      </p:sp>
    </p:spTree>
    <p:extLst>
      <p:ext uri="{BB962C8B-B14F-4D97-AF65-F5344CB8AC3E}">
        <p14:creationId xmlns:p14="http://schemas.microsoft.com/office/powerpoint/2010/main" val="369787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3" y="194437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Refresh 101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984D43-67C8-45C8-F569-C03A56BB80F4}"/>
              </a:ext>
            </a:extLst>
          </p:cNvPr>
          <p:cNvSpPr txBox="1"/>
          <p:nvPr/>
        </p:nvSpPr>
        <p:spPr>
          <a:xfrm>
            <a:off x="394996" y="5957095"/>
            <a:ext cx="10849637" cy="523220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B2500"/>
                </a:solidFill>
              </a:rPr>
              <a:t>In-DRAM borrows time from “REF” to perform RH mitigation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B718CE-CAC7-02CD-FD5C-280657BDF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237220"/>
            <a:ext cx="11061996" cy="1315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52194E-54A1-6F5A-C2A6-57F65C10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599" y="2882900"/>
            <a:ext cx="9392875" cy="174625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D62EB63-072F-8B2A-E41B-2BB138F565FC}"/>
              </a:ext>
            </a:extLst>
          </p:cNvPr>
          <p:cNvGrpSpPr/>
          <p:nvPr/>
        </p:nvGrpSpPr>
        <p:grpSpPr>
          <a:xfrm>
            <a:off x="1376828" y="3809499"/>
            <a:ext cx="2398816" cy="369332"/>
            <a:chOff x="1199407" y="4928615"/>
            <a:chExt cx="2398816" cy="369332"/>
          </a:xfrm>
        </p:grpSpPr>
        <p:sp>
          <p:nvSpPr>
            <p:cNvPr id="19" name="Left-Right Arrow 18">
              <a:extLst>
                <a:ext uri="{FF2B5EF4-FFF2-40B4-BE49-F238E27FC236}">
                  <a16:creationId xmlns:a16="http://schemas.microsoft.com/office/drawing/2014/main" id="{74166F5A-65D3-B0B8-761E-0AA53471E439}"/>
                </a:ext>
              </a:extLst>
            </p:cNvPr>
            <p:cNvSpPr/>
            <p:nvPr/>
          </p:nvSpPr>
          <p:spPr>
            <a:xfrm>
              <a:off x="1199407" y="5047012"/>
              <a:ext cx="2398816" cy="118753"/>
            </a:xfrm>
            <a:prstGeom prst="left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9189ED-289E-0A8D-11D2-2E9DC57621ED}"/>
                </a:ext>
              </a:extLst>
            </p:cNvPr>
            <p:cNvSpPr txBox="1"/>
            <p:nvPr/>
          </p:nvSpPr>
          <p:spPr>
            <a:xfrm>
              <a:off x="1781299" y="4928615"/>
              <a:ext cx="1027717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~73 ACTs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50EC077-A9EA-A355-05FF-AA2598C8996F}"/>
              </a:ext>
            </a:extLst>
          </p:cNvPr>
          <p:cNvSpPr/>
          <p:nvPr/>
        </p:nvSpPr>
        <p:spPr>
          <a:xfrm>
            <a:off x="3794078" y="3835021"/>
            <a:ext cx="491319" cy="30025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REF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BB3CD0C8-BEB0-F85D-57B0-B48787F7AAB5}"/>
              </a:ext>
            </a:extLst>
          </p:cNvPr>
          <p:cNvSpPr/>
          <p:nvPr/>
        </p:nvSpPr>
        <p:spPr>
          <a:xfrm>
            <a:off x="3848668" y="4599297"/>
            <a:ext cx="2333767" cy="873456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Refresh 8-16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DRAM Rows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7AC5F513-ED24-76EB-6058-83053D7F093D}"/>
              </a:ext>
            </a:extLst>
          </p:cNvPr>
          <p:cNvSpPr/>
          <p:nvPr/>
        </p:nvSpPr>
        <p:spPr>
          <a:xfrm>
            <a:off x="5734333" y="4915469"/>
            <a:ext cx="2850108" cy="873456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Check Tracker, Do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RH Mitigation</a:t>
            </a:r>
          </a:p>
        </p:txBody>
      </p:sp>
    </p:spTree>
    <p:extLst>
      <p:ext uri="{BB962C8B-B14F-4D97-AF65-F5344CB8AC3E}">
        <p14:creationId xmlns:p14="http://schemas.microsoft.com/office/powerpoint/2010/main" val="124554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45828</TotalTime>
  <Words>2330</Words>
  <Application>Microsoft Macintosh PowerPoint</Application>
  <PresentationFormat>Widescreen</PresentationFormat>
  <Paragraphs>424</Paragraphs>
  <Slides>42</Slides>
  <Notes>36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Aptos</vt:lpstr>
      <vt:lpstr>Arial</vt:lpstr>
      <vt:lpstr>Calibri</vt:lpstr>
      <vt:lpstr>Calibri Light</vt:lpstr>
      <vt:lpstr>Courier New</vt:lpstr>
      <vt:lpstr>Helvetica</vt:lpstr>
      <vt:lpstr>Wingdings</vt:lpstr>
      <vt:lpstr>Office Theme</vt:lpstr>
      <vt:lpstr>1_Office Theme</vt:lpstr>
      <vt:lpstr>PowerPoint Presentation</vt:lpstr>
      <vt:lpstr>PowerPoint Presentation</vt:lpstr>
      <vt:lpstr>The Rowhammer Saga</vt:lpstr>
      <vt:lpstr>Rowhammer Attacks</vt:lpstr>
      <vt:lpstr>Rowhammer Attacks</vt:lpstr>
      <vt:lpstr>Rowhammer is Getting Worse!</vt:lpstr>
      <vt:lpstr>Typical Mitigation for Rowhammer </vt:lpstr>
      <vt:lpstr>What is In-DRAM Mitigation?</vt:lpstr>
      <vt:lpstr>Refresh 101</vt:lpstr>
      <vt:lpstr>What About the In-DRAM Tracker?</vt:lpstr>
      <vt:lpstr>PowerPoint Presentation</vt:lpstr>
      <vt:lpstr>PowerPoint Presentation</vt:lpstr>
      <vt:lpstr>PowerPoint Presentation</vt:lpstr>
      <vt:lpstr>Why In-DRAM Trackers Fail?</vt:lpstr>
      <vt:lpstr>The Problem of Non-Uniform Mitigation</vt:lpstr>
      <vt:lpstr>MINT: Minimalist In-DRAM Tracker</vt:lpstr>
      <vt:lpstr>Deriving Worst-Case Pattern</vt:lpstr>
      <vt:lpstr>Refresh Postponement Attacks</vt:lpstr>
      <vt:lpstr>Delayed Mitigation Queue (DMQ)</vt:lpstr>
      <vt:lpstr>Row-Press: New Data-Disturbance Error</vt:lpstr>
      <vt:lpstr>Insight</vt:lpstr>
      <vt:lpstr>Tolerating Row-Press with MINT?</vt:lpstr>
      <vt:lpstr>PowerPoint Presentation</vt:lpstr>
      <vt:lpstr>JEDEC Introduces PRAC+ABO</vt:lpstr>
      <vt:lpstr>Panopticon Design</vt:lpstr>
      <vt:lpstr>Exploiting Tardiness for Attack</vt:lpstr>
      <vt:lpstr>MOAT: Minimalist Provably Secure Design</vt:lpstr>
      <vt:lpstr>MOAT Overheads (norm. to PRAC)</vt:lpstr>
      <vt:lpstr>PowerPoint Presentation</vt:lpstr>
      <vt:lpstr>The Problem with PRAC</vt:lpstr>
      <vt:lpstr>The Problem with PRAC</vt:lpstr>
      <vt:lpstr>Insight: Are all counter updates necessary? </vt:lpstr>
      <vt:lpstr>Performance Overhead with MoPAC</vt:lpstr>
      <vt:lpstr>PowerPoint Presentation</vt:lpstr>
      <vt:lpstr>MC-Side Rowhammer Mitigation</vt:lpstr>
      <vt:lpstr>DRFM: DDR5 Support for Mitigation</vt:lpstr>
      <vt:lpstr>Slowdown from PARA with DRFM</vt:lpstr>
      <vt:lpstr>Insight: Delay Issuing DRFM</vt:lpstr>
      <vt:lpstr>DRFM Aware Mitigation (DREAM)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SYNERGY: Rethinking Secure-Memory Design for Error-Correcting Memories</dc:title>
  <dc:creator>Saileshwar, Gururaj</dc:creator>
  <cp:lastModifiedBy>Qureshi, Moinuddin K</cp:lastModifiedBy>
  <cp:revision>1402</cp:revision>
  <dcterms:created xsi:type="dcterms:W3CDTF">2018-01-28T20:29:28Z</dcterms:created>
  <dcterms:modified xsi:type="dcterms:W3CDTF">2025-06-20T13:18:44Z</dcterms:modified>
</cp:coreProperties>
</file>